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2400" y="1752600"/>
            <a:ext cx="4978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422400" y="3886200"/>
            <a:ext cx="4978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525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03751" y="610711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1757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4D3FF5A-1F6E-4C03-9515-536A33583F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0751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04000" y="1752600"/>
            <a:ext cx="4978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604000" y="3886200"/>
            <a:ext cx="4978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525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03751" y="610711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1757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37AFF59-692E-4BAA-98E8-D6CAA58DF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51734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525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03751" y="610711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57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2BE8A86-67FA-420B-8366-B4FBBCEFD8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0901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525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03751" y="610711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5751" y="610711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F712B62-B131-4377-9356-2AAFAB12C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4381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deckersfoods.com/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43200" y="1219201"/>
            <a:ext cx="7162800" cy="1600200"/>
          </a:xfr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latin typeface="Comic Sans MS" panose="030F0702030302020204" pitchFamily="66" charset="0"/>
              </a:rPr>
              <a:t>The Building Blocks of Matter: </a:t>
            </a:r>
            <a:br>
              <a:rPr lang="en-US" altLang="en-US" sz="2800">
                <a:latin typeface="Comic Sans MS" panose="030F0702030302020204" pitchFamily="66" charset="0"/>
              </a:rPr>
            </a:br>
            <a:r>
              <a:rPr lang="en-US" altLang="en-US" sz="2800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Atoms</a:t>
            </a:r>
          </a:p>
        </p:txBody>
      </p:sp>
      <p:sp>
        <p:nvSpPr>
          <p:cNvPr id="45114" name="Oval 58"/>
          <p:cNvSpPr>
            <a:spLocks noChangeArrowheads="1"/>
          </p:cNvSpPr>
          <p:nvPr/>
        </p:nvSpPr>
        <p:spPr bwMode="auto">
          <a:xfrm>
            <a:off x="6553200" y="40386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45115" name="Oval 59"/>
          <p:cNvSpPr>
            <a:spLocks noChangeArrowheads="1"/>
          </p:cNvSpPr>
          <p:nvPr/>
        </p:nvSpPr>
        <p:spPr bwMode="auto">
          <a:xfrm>
            <a:off x="5638800" y="4495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45116" name="Oval 60"/>
          <p:cNvSpPr>
            <a:spLocks noChangeArrowheads="1"/>
          </p:cNvSpPr>
          <p:nvPr/>
        </p:nvSpPr>
        <p:spPr bwMode="auto">
          <a:xfrm>
            <a:off x="6629400" y="4267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45117" name="Oval 61"/>
          <p:cNvSpPr>
            <a:spLocks noChangeArrowheads="1"/>
          </p:cNvSpPr>
          <p:nvPr/>
        </p:nvSpPr>
        <p:spPr bwMode="auto">
          <a:xfrm>
            <a:off x="6553200" y="4572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45118" name="Oval 62"/>
          <p:cNvSpPr>
            <a:spLocks noChangeArrowheads="1"/>
          </p:cNvSpPr>
          <p:nvPr/>
        </p:nvSpPr>
        <p:spPr bwMode="auto">
          <a:xfrm>
            <a:off x="5791200" y="3962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45108" name="Oval 52"/>
          <p:cNvSpPr>
            <a:spLocks noChangeArrowheads="1"/>
          </p:cNvSpPr>
          <p:nvPr/>
        </p:nvSpPr>
        <p:spPr bwMode="auto">
          <a:xfrm>
            <a:off x="6400800" y="4724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+</a:t>
            </a:r>
          </a:p>
        </p:txBody>
      </p:sp>
      <p:sp>
        <p:nvSpPr>
          <p:cNvPr id="45110" name="Oval 54"/>
          <p:cNvSpPr>
            <a:spLocks noChangeArrowheads="1"/>
          </p:cNvSpPr>
          <p:nvPr/>
        </p:nvSpPr>
        <p:spPr bwMode="auto">
          <a:xfrm>
            <a:off x="6096000" y="3962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+</a:t>
            </a:r>
          </a:p>
        </p:txBody>
      </p:sp>
      <p:sp>
        <p:nvSpPr>
          <p:cNvPr id="45111" name="Oval 55"/>
          <p:cNvSpPr>
            <a:spLocks noChangeArrowheads="1"/>
          </p:cNvSpPr>
          <p:nvPr/>
        </p:nvSpPr>
        <p:spPr bwMode="auto">
          <a:xfrm>
            <a:off x="5715000" y="4267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+</a:t>
            </a:r>
          </a:p>
        </p:txBody>
      </p:sp>
      <p:sp>
        <p:nvSpPr>
          <p:cNvPr id="45112" name="Oval 56"/>
          <p:cNvSpPr>
            <a:spLocks noChangeArrowheads="1"/>
          </p:cNvSpPr>
          <p:nvPr/>
        </p:nvSpPr>
        <p:spPr bwMode="auto">
          <a:xfrm>
            <a:off x="5867400" y="4724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+</a:t>
            </a:r>
          </a:p>
        </p:txBody>
      </p:sp>
      <p:grpSp>
        <p:nvGrpSpPr>
          <p:cNvPr id="45070" name="Group 14"/>
          <p:cNvGrpSpPr>
            <a:grpSpLocks/>
          </p:cNvGrpSpPr>
          <p:nvPr/>
        </p:nvGrpSpPr>
        <p:grpSpPr bwMode="auto">
          <a:xfrm>
            <a:off x="5791200" y="4038600"/>
            <a:ext cx="1206500" cy="1085850"/>
            <a:chOff x="1968" y="1584"/>
            <a:chExt cx="2160" cy="1872"/>
          </a:xfrm>
        </p:grpSpPr>
        <p:sp>
          <p:nvSpPr>
            <p:cNvPr id="45071" name="Oval 15"/>
            <p:cNvSpPr>
              <a:spLocks noChangeArrowheads="1"/>
            </p:cNvSpPr>
            <p:nvPr/>
          </p:nvSpPr>
          <p:spPr bwMode="auto">
            <a:xfrm>
              <a:off x="2208" y="1584"/>
              <a:ext cx="864" cy="81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45072" name="Oval 16"/>
            <p:cNvSpPr>
              <a:spLocks noChangeArrowheads="1"/>
            </p:cNvSpPr>
            <p:nvPr/>
          </p:nvSpPr>
          <p:spPr bwMode="auto">
            <a:xfrm>
              <a:off x="2928" y="1584"/>
              <a:ext cx="864" cy="8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45073" name="Oval 17"/>
            <p:cNvSpPr>
              <a:spLocks noChangeArrowheads="1"/>
            </p:cNvSpPr>
            <p:nvPr/>
          </p:nvSpPr>
          <p:spPr bwMode="auto">
            <a:xfrm>
              <a:off x="3264" y="2112"/>
              <a:ext cx="864" cy="81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45074" name="Oval 18"/>
            <p:cNvSpPr>
              <a:spLocks noChangeArrowheads="1"/>
            </p:cNvSpPr>
            <p:nvPr/>
          </p:nvSpPr>
          <p:spPr bwMode="auto">
            <a:xfrm>
              <a:off x="1968" y="2304"/>
              <a:ext cx="864" cy="8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45075" name="Oval 19"/>
            <p:cNvSpPr>
              <a:spLocks noChangeArrowheads="1"/>
            </p:cNvSpPr>
            <p:nvPr/>
          </p:nvSpPr>
          <p:spPr bwMode="auto">
            <a:xfrm>
              <a:off x="2784" y="2640"/>
              <a:ext cx="864" cy="8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45076" name="Oval 20"/>
            <p:cNvSpPr>
              <a:spLocks noChangeArrowheads="1"/>
            </p:cNvSpPr>
            <p:nvPr/>
          </p:nvSpPr>
          <p:spPr bwMode="auto">
            <a:xfrm>
              <a:off x="2592" y="2160"/>
              <a:ext cx="864" cy="81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</p:grpSp>
      <p:sp>
        <p:nvSpPr>
          <p:cNvPr id="45085" name="Oval 29"/>
          <p:cNvSpPr>
            <a:spLocks noChangeArrowheads="1"/>
          </p:cNvSpPr>
          <p:nvPr/>
        </p:nvSpPr>
        <p:spPr bwMode="auto">
          <a:xfrm>
            <a:off x="6248400" y="35814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086" name="Oval 30"/>
          <p:cNvSpPr>
            <a:spLocks noChangeArrowheads="1"/>
          </p:cNvSpPr>
          <p:nvPr/>
        </p:nvSpPr>
        <p:spPr bwMode="auto">
          <a:xfrm>
            <a:off x="6248400" y="53340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01" name="Oval 45"/>
          <p:cNvSpPr>
            <a:spLocks noChangeArrowheads="1"/>
          </p:cNvSpPr>
          <p:nvPr/>
        </p:nvSpPr>
        <p:spPr bwMode="auto">
          <a:xfrm>
            <a:off x="7391400" y="30480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02" name="Oval 46"/>
          <p:cNvSpPr>
            <a:spLocks noChangeArrowheads="1"/>
          </p:cNvSpPr>
          <p:nvPr/>
        </p:nvSpPr>
        <p:spPr bwMode="auto">
          <a:xfrm>
            <a:off x="7924800" y="44958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03" name="Oval 47"/>
          <p:cNvSpPr>
            <a:spLocks noChangeArrowheads="1"/>
          </p:cNvSpPr>
          <p:nvPr/>
        </p:nvSpPr>
        <p:spPr bwMode="auto">
          <a:xfrm>
            <a:off x="7391400" y="59436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04" name="Oval 48"/>
          <p:cNvSpPr>
            <a:spLocks noChangeArrowheads="1"/>
          </p:cNvSpPr>
          <p:nvPr/>
        </p:nvSpPr>
        <p:spPr bwMode="auto">
          <a:xfrm>
            <a:off x="5105400" y="59436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05" name="Oval 49"/>
          <p:cNvSpPr>
            <a:spLocks noChangeArrowheads="1"/>
          </p:cNvSpPr>
          <p:nvPr/>
        </p:nvSpPr>
        <p:spPr bwMode="auto">
          <a:xfrm>
            <a:off x="5029200" y="30480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06" name="Oval 50"/>
          <p:cNvSpPr>
            <a:spLocks noChangeArrowheads="1"/>
          </p:cNvSpPr>
          <p:nvPr/>
        </p:nvSpPr>
        <p:spPr bwMode="auto">
          <a:xfrm>
            <a:off x="4495800" y="4495801"/>
            <a:ext cx="190500" cy="1809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45113" name="Oval 57"/>
          <p:cNvSpPr>
            <a:spLocks noChangeArrowheads="1"/>
          </p:cNvSpPr>
          <p:nvPr/>
        </p:nvSpPr>
        <p:spPr bwMode="auto">
          <a:xfrm>
            <a:off x="6477000" y="4114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37690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1458 -0.00278 C 0.02153 -0.0162 0.02865 -0.03079 0.03559 -0.04954 C 0.05451 -0.10278 0.05955 -0.15486 0.04566 -0.16273 C 0.0316 -0.17222 0.00451 -0.13472 -0.01441 -0.08148 C -0.02448 -0.05347 -0.03038 -0.02685 -0.03247 -0.00671 C -0.03542 0.00926 -0.03646 0.02523 -0.03646 0.04398 C -0.03646 0.10394 -0.02344 0.15324 -0.00833 0.15324 C 0.0066 0.15324 0.01962 0.10394 0.01962 0.04398 C 0.01962 0.01597 0.01667 -0.01088 0.01163 -0.0294 C 0.00955 -0.04537 0.00451 -0.06273 -0.00139 -0.08009 C -0.02135 -0.13472 -0.04844 -0.17222 -0.0625 -0.16273 C -0.07639 -0.15347 -0.07135 -0.10278 -0.05139 -0.04815 C -0.0434 -0.02269 -0.03247 -0.00139 -0.02135 0.01319 C -0.01337 0.02662 -0.00434 0.03866 0.00764 0.05046 C 0.04358 0.08912 0.07951 0.10648 0.08958 0.09051 C 0.09861 0.07454 0.07865 0.03056 0.04253 -0.00671 C 0.0276 -0.02269 0.01163 -0.03472 -0.00139 -0.04282 C -0.01337 -0.05069 -0.02847 -0.05741 -0.04444 -0.06134 C -0.08837 -0.07477 -0.12639 -0.07083 -0.12934 -0.04954 C -0.13333 -0.0294 -0.10035 -0.00278 -0.05642 0.01065 C -0.03646 0.01597 -0.01736 0.01852 -0.00243 0.01713 C 0.01059 0.01713 0.02465 0.01458 0.03958 0.01065 C 0.08351 -0.00278 0.11667 -0.03079 0.1125 -0.05069 C 0.10955 -0.07083 0.07153 -0.07616 0.0276 -0.06273 C 0.0066 -0.05602 -0.0125 -0.04676 -0.02535 -0.03611 C -0.03646 -0.02801 -0.0474 -0.01875 -0.05937 -0.00671 C -0.09444 0.03194 -0.11545 0.07454 -0.10538 0.09051 C -0.09635 0.10648 -0.05937 0.08912 -0.02448 0.05185 C -0.00747 0.03333 0.0066 0.01458 0.01458 -0.00278 Z " pathEditMode="relative" rAng="0" ptsTypes="fffffffffffffffffffffffffffff">
                                      <p:cBhvr>
                                        <p:cTn id="10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709 -0.45764 C 0.23039 -0.45764 0.31459 -0.34815 0.31459 -0.21319 C 0.31459 -0.07847 0.23039 0.03125 0.12709 0.03125 C 0.02344 0.03125 -0.06041 -0.07847 -0.06041 -0.21319 C -0.06041 -0.34815 0.02344 -0.45764 0.12709 -0.45764 Z " pathEditMode="relative" rAng="0" ptsTypes="fffff">
                                      <p:cBhvr>
                                        <p:cTn id="14" dur="2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375 -0.24653 C 0.29931 -0.24653 0.38542 -0.13727 0.38542 -0.00208 C 0.38542 0.13264 0.29931 0.24236 0.19375 0.24236 C 0.08785 0.24236 0.00208 0.13264 0.00208 -0.00208 C 0.00208 -0.13727 0.08785 -0.24653 0.19375 -0.24653 Z " pathEditMode="relative" rAng="0" ptsTypes="fffff">
                                      <p:cBhvr>
                                        <p:cTn id="16" dur="100" fill="hold"/>
                                        <p:tgtEl>
                                          <p:spTgt spid="45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4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42 -0.03542 C 0.23507 -0.03542 0.31667 0.07407 0.31667 0.20903 C 0.31667 0.34352 0.23507 0.45347 0.13542 0.45347 C 0.03542 0.45347 -0.04583 0.34352 -0.04583 0.20903 C -0.04583 0.07407 0.03542 -0.03542 0.13542 -0.03542 Z " pathEditMode="relative" rAng="0" ptsTypes="fffff">
                                      <p:cBhvr>
                                        <p:cTn id="18" dur="90" fill="hold"/>
                                        <p:tgtEl>
                                          <p:spTgt spid="45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4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92 -0.03542 C -0.02205 -0.03542 0.06024 0.07407 0.06024 0.20903 C 0.06024 0.34375 -0.02205 0.45347 -0.12292 0.45347 C -0.22431 0.45347 -0.3059 0.34375 -0.3059 0.20903 C -0.3059 0.07407 -0.22431 -0.03542 -0.12292 -0.03542 Z " pathEditMode="relative" rAng="0" ptsTypes="fffff">
                                      <p:cBhvr>
                                        <p:cTn id="20" dur="2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4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125 -0.24653 C -0.08021 -0.24653 0.00208 -0.13704 0.00208 -0.00208 C 0.00208 0.13241 -0.08021 0.24236 -0.18125 0.24236 C -0.28247 0.24236 -0.36458 0.13241 -0.36458 -0.00208 C -0.36458 -0.13704 -0.28247 -0.24653 -0.18125 -0.24653 Z " pathEditMode="relative" rAng="0" ptsTypes="fffff">
                                      <p:cBhvr>
                                        <p:cTn id="22" dur="100" fill="hold"/>
                                        <p:tgtEl>
                                          <p:spTgt spid="45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4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91 -0.45764 C -0.02552 -0.45764 0.05417 -0.34815 0.05417 -0.21319 C 0.05417 -0.0787 -0.02552 0.03125 -0.12291 0.03125 C -0.22066 0.03125 -0.3 -0.0787 -0.3 -0.21319 C -0.3 -0.34815 -0.22066 -0.45764 -0.12291 -0.45764 Z " pathEditMode="relative" rAng="0" ptsTypes="fffff">
                                      <p:cBhvr>
                                        <p:cTn id="24" dur="90" fill="hold"/>
                                        <p:tgtEl>
                                          <p:spTgt spid="45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44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25764 C 0.05938 -0.25764 0.10625 -0.20046 0.10625 -0.12986 C 0.10625 -0.05972 0.05938 -0.00208 0.00209 -0.00208 C -0.05538 -0.00208 -0.10208 -0.05972 -0.10208 -0.12986 C -0.10208 -0.20046 -0.05538 -0.25764 0.00209 -0.25764 Z " pathEditMode="relative" rAng="0" ptsTypes="fffff">
                                      <p:cBhvr>
                                        <p:cTn id="26" dur="50" fill="hold"/>
                                        <p:tgtEl>
                                          <p:spTgt spid="45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77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208 C 0.0625 -0.00208 0.11198 0.05463 0.11198 0.12454 C 0.11198 0.19421 0.0625 0.25139 0.00208 0.25139 C -0.05868 0.25139 -0.10781 0.19421 -0.10781 0.12454 C -0.10781 0.05463 -0.05868 -0.00208 0.00208 -0.00208 Z " pathEditMode="relative" rAng="0" ptsTypes="fffff">
                                      <p:cBhvr>
                                        <p:cTn id="28" dur="15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0" grpId="1" animBg="1"/>
      <p:bldP spid="45085" grpId="0" animBg="1"/>
      <p:bldP spid="45086" grpId="0" animBg="1"/>
      <p:bldP spid="45101" grpId="0" animBg="1"/>
      <p:bldP spid="45102" grpId="0" animBg="1"/>
      <p:bldP spid="45103" grpId="0" animBg="1"/>
      <p:bldP spid="45104" grpId="0" animBg="1"/>
      <p:bldP spid="45105" grpId="0" animBg="1"/>
      <p:bldP spid="451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67" y="220133"/>
            <a:ext cx="11209866" cy="6637867"/>
          </a:xfrm>
        </p:spPr>
        <p:txBody>
          <a:bodyPr/>
          <a:lstStyle/>
          <a:p>
            <a:endParaRPr lang="en-US" sz="4000" b="1" u="sng" dirty="0" smtClean="0">
              <a:latin typeface="Arial Rounded MT Bold" panose="020F0704030504030204" pitchFamily="34" charset="0"/>
            </a:endParaRPr>
          </a:p>
          <a:p>
            <a:endParaRPr lang="en-US" sz="4000" b="1" u="sng" dirty="0">
              <a:latin typeface="Arial Rounded MT Bold" panose="020F0704030504030204" pitchFamily="34" charset="0"/>
            </a:endParaRPr>
          </a:p>
          <a:p>
            <a:r>
              <a:rPr lang="en-US" sz="4000" b="1" u="sng" dirty="0" smtClean="0">
                <a:latin typeface="Arial Rounded MT Bold" panose="020F0704030504030204" pitchFamily="34" charset="0"/>
              </a:rPr>
              <a:t>Learning </a:t>
            </a:r>
            <a:r>
              <a:rPr lang="en-US" sz="4000" b="1" u="sng" dirty="0">
                <a:latin typeface="Arial Rounded MT Bold" panose="020F0704030504030204" pitchFamily="34" charset="0"/>
              </a:rPr>
              <a:t>Target:</a:t>
            </a:r>
          </a:p>
          <a:p>
            <a:r>
              <a:rPr lang="en-US" sz="4000" b="1" dirty="0">
                <a:latin typeface="Arial Rounded MT Bold" panose="020F0704030504030204" pitchFamily="34" charset="0"/>
              </a:rPr>
              <a:t>I understand that matter is made up of smaller particles called atoms. </a:t>
            </a:r>
          </a:p>
          <a:p>
            <a:endParaRPr lang="en-US" b="1" dirty="0"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8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>
                <a:latin typeface="Arial Rounded MT Bold" panose="020F0704030504030204" pitchFamily="34" charset="0"/>
              </a:rPr>
              <a:t>Matter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733" y="1523999"/>
            <a:ext cx="11108267" cy="51900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dirty="0">
                <a:latin typeface="Arial Rounded MT Bold" panose="020F0704030504030204" pitchFamily="34" charset="0"/>
              </a:rPr>
              <a:t>Anything that has mass and takes up space (volume</a:t>
            </a:r>
            <a:r>
              <a:rPr lang="en-US" altLang="en-US" sz="3200" dirty="0" smtClean="0">
                <a:latin typeface="Arial Rounded MT Bold" panose="020F0704030504030204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n-US" altLang="en-US" sz="3200" dirty="0" smtClean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Matter can be in different states:</a:t>
            </a:r>
          </a:p>
          <a:p>
            <a:pPr lvl="1"/>
            <a:r>
              <a:rPr lang="en-US" sz="3200" dirty="0" smtClean="0">
                <a:latin typeface="Arial Rounded MT Bold" panose="020F0704030504030204" pitchFamily="34" charset="0"/>
              </a:rPr>
              <a:t>Solid</a:t>
            </a:r>
          </a:p>
          <a:p>
            <a:pPr lvl="1"/>
            <a:r>
              <a:rPr lang="en-US" sz="3200" dirty="0" smtClean="0">
                <a:latin typeface="Arial Rounded MT Bold" panose="020F0704030504030204" pitchFamily="34" charset="0"/>
              </a:rPr>
              <a:t>Liquid</a:t>
            </a:r>
          </a:p>
          <a:p>
            <a:pPr lvl="1"/>
            <a:r>
              <a:rPr lang="en-US" sz="3200" dirty="0" smtClean="0">
                <a:latin typeface="Arial Rounded MT Bold" panose="020F0704030504030204" pitchFamily="34" charset="0"/>
              </a:rPr>
              <a:t>Gas</a:t>
            </a:r>
          </a:p>
          <a:p>
            <a:pPr>
              <a:lnSpc>
                <a:spcPct val="90000"/>
              </a:lnSpc>
            </a:pPr>
            <a:endParaRPr lang="en-US" alt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73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 Rounded MT Bold" panose="020F0704030504030204" pitchFamily="34" charset="0"/>
              </a:rPr>
              <a:t>Examples of Matter</a:t>
            </a:r>
            <a:endParaRPr lang="en-US" u="sng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532" y="1428750"/>
            <a:ext cx="11133667" cy="542925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en-US" altLang="en-US" sz="3200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A desk has </a:t>
            </a:r>
            <a:r>
              <a:rPr lang="en-US" altLang="en-US" sz="3200" u="sng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mass</a:t>
            </a:r>
            <a:r>
              <a:rPr lang="en-US" altLang="en-US" sz="3200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3200" u="sng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takes up space</a:t>
            </a:r>
          </a:p>
          <a:p>
            <a:pPr lvl="2">
              <a:lnSpc>
                <a:spcPct val="90000"/>
              </a:lnSpc>
            </a:pPr>
            <a:endParaRPr lang="en-US" altLang="en-US" sz="3200" u="sng" dirty="0" smtClean="0"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3200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Water has </a:t>
            </a:r>
            <a:r>
              <a:rPr lang="en-US" altLang="en-US" sz="3200" u="sng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mass</a:t>
            </a:r>
            <a:r>
              <a:rPr lang="en-US" altLang="en-US" sz="3200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3200" u="sng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takes up space</a:t>
            </a:r>
          </a:p>
          <a:p>
            <a:pPr lvl="2">
              <a:lnSpc>
                <a:spcPct val="90000"/>
              </a:lnSpc>
            </a:pPr>
            <a:endParaRPr lang="en-US" altLang="en-US" sz="3200" u="sng" dirty="0" smtClean="0">
              <a:latin typeface="Arial Rounded MT Bold" panose="020F0704030504030204" pitchFamily="34" charset="0"/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3200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Air has </a:t>
            </a:r>
            <a:r>
              <a:rPr lang="en-US" altLang="en-US" sz="3200" u="sng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mass</a:t>
            </a:r>
            <a:r>
              <a:rPr lang="en-US" altLang="en-US" sz="3200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3200" u="sng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takes up space</a:t>
            </a:r>
            <a:endParaRPr lang="en-US" altLang="en-US" sz="3200" u="sng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3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>
                <a:latin typeface="Arial Rounded MT Bold" panose="020F0704030504030204" pitchFamily="34" charset="0"/>
              </a:rPr>
              <a:t>Atoms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0" y="1720850"/>
            <a:ext cx="4999566" cy="4381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 dirty="0">
                <a:latin typeface="Arial Rounded MT Bold" panose="020F0704030504030204" pitchFamily="34" charset="0"/>
              </a:rPr>
              <a:t>Smallest possible unit into which matter can be divided, while still maintaining its properties.</a:t>
            </a:r>
          </a:p>
          <a:p>
            <a:pPr>
              <a:lnSpc>
                <a:spcPct val="80000"/>
              </a:lnSpc>
            </a:pPr>
            <a:endParaRPr lang="en-US" altLang="en-US" sz="2400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 Rounded MT Bold" panose="020F0704030504030204" pitchFamily="34" charset="0"/>
              </a:rPr>
              <a:t>Made up of: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protons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neutrons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electrons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112" name="Line 64"/>
          <p:cNvSpPr>
            <a:spLocks noChangeShapeType="1"/>
          </p:cNvSpPr>
          <p:nvPr/>
        </p:nvSpPr>
        <p:spPr bwMode="auto">
          <a:xfrm flipH="1" flipV="1">
            <a:off x="5257800" y="3733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 flipH="1">
            <a:off x="4953000" y="4038600"/>
            <a:ext cx="1981200" cy="152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flipH="1">
            <a:off x="5943600" y="4343400"/>
            <a:ext cx="990600" cy="152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15" name="Oval 67"/>
          <p:cNvSpPr>
            <a:spLocks noChangeArrowheads="1"/>
          </p:cNvSpPr>
          <p:nvPr/>
        </p:nvSpPr>
        <p:spPr bwMode="auto">
          <a:xfrm>
            <a:off x="8229600" y="361315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/>
              <a:t>+</a:t>
            </a:r>
          </a:p>
        </p:txBody>
      </p:sp>
      <p:sp>
        <p:nvSpPr>
          <p:cNvPr id="2116" name="Oval 68"/>
          <p:cNvSpPr>
            <a:spLocks noChangeArrowheads="1"/>
          </p:cNvSpPr>
          <p:nvPr/>
        </p:nvSpPr>
        <p:spPr bwMode="auto">
          <a:xfrm>
            <a:off x="8380476" y="39116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2117" name="Oval 69"/>
          <p:cNvSpPr>
            <a:spLocks noChangeArrowheads="1"/>
          </p:cNvSpPr>
          <p:nvPr/>
        </p:nvSpPr>
        <p:spPr bwMode="auto">
          <a:xfrm>
            <a:off x="8534400" y="4236212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/>
              <a:t>-</a:t>
            </a:r>
          </a:p>
        </p:txBody>
      </p:sp>
      <p:sp>
        <p:nvSpPr>
          <p:cNvPr id="2130" name="Oval 82"/>
          <p:cNvSpPr>
            <a:spLocks noChangeArrowheads="1"/>
          </p:cNvSpPr>
          <p:nvPr/>
        </p:nvSpPr>
        <p:spPr bwMode="auto">
          <a:xfrm>
            <a:off x="3886200" y="3810000"/>
            <a:ext cx="579438" cy="596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5400" b="1"/>
              <a:t>+</a:t>
            </a:r>
          </a:p>
        </p:txBody>
      </p:sp>
      <p:sp>
        <p:nvSpPr>
          <p:cNvPr id="2129" name="Oval 81"/>
          <p:cNvSpPr>
            <a:spLocks noChangeArrowheads="1"/>
          </p:cNvSpPr>
          <p:nvPr/>
        </p:nvSpPr>
        <p:spPr bwMode="auto">
          <a:xfrm>
            <a:off x="3733800" y="3276600"/>
            <a:ext cx="577850" cy="5984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3894139" y="3048000"/>
            <a:ext cx="579437" cy="59848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5400" b="1"/>
              <a:t>+</a:t>
            </a:r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4376739" y="3048000"/>
            <a:ext cx="579437" cy="5984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4572000" y="3429000"/>
            <a:ext cx="579438" cy="596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5400" b="1"/>
              <a:t>+</a:t>
            </a:r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733800" y="3575050"/>
            <a:ext cx="579438" cy="5984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4343400" y="3810000"/>
            <a:ext cx="577850" cy="5984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2075" name="Oval 27"/>
          <p:cNvSpPr>
            <a:spLocks noChangeArrowheads="1"/>
          </p:cNvSpPr>
          <p:nvPr/>
        </p:nvSpPr>
        <p:spPr bwMode="auto">
          <a:xfrm>
            <a:off x="4343400" y="2667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2091" name="Oval 43"/>
          <p:cNvSpPr>
            <a:spLocks noChangeArrowheads="1"/>
          </p:cNvSpPr>
          <p:nvPr/>
        </p:nvSpPr>
        <p:spPr bwMode="auto">
          <a:xfrm>
            <a:off x="4419600" y="4648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2106" name="Oval 58"/>
          <p:cNvSpPr>
            <a:spLocks noChangeArrowheads="1"/>
          </p:cNvSpPr>
          <p:nvPr/>
        </p:nvSpPr>
        <p:spPr bwMode="auto">
          <a:xfrm>
            <a:off x="2667000" y="3429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2107" name="Oval 59"/>
          <p:cNvSpPr>
            <a:spLocks noChangeArrowheads="1"/>
          </p:cNvSpPr>
          <p:nvPr/>
        </p:nvSpPr>
        <p:spPr bwMode="auto">
          <a:xfrm>
            <a:off x="5943600" y="3505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2128" name="Oval 80"/>
          <p:cNvSpPr>
            <a:spLocks noChangeArrowheads="1"/>
          </p:cNvSpPr>
          <p:nvPr/>
        </p:nvSpPr>
        <p:spPr bwMode="auto">
          <a:xfrm>
            <a:off x="4038600" y="3733800"/>
            <a:ext cx="577850" cy="5984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4151314" y="3470275"/>
            <a:ext cx="579437" cy="596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5400" b="1"/>
              <a:t>+</a:t>
            </a:r>
          </a:p>
        </p:txBody>
      </p:sp>
      <p:sp>
        <p:nvSpPr>
          <p:cNvPr id="2132" name="Oval 84"/>
          <p:cNvSpPr>
            <a:spLocks noChangeArrowheads="1"/>
          </p:cNvSpPr>
          <p:nvPr/>
        </p:nvSpPr>
        <p:spPr bwMode="auto">
          <a:xfrm>
            <a:off x="2743200" y="2057400"/>
            <a:ext cx="3352800" cy="33528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3" name="Oval 85"/>
          <p:cNvSpPr>
            <a:spLocks noChangeArrowheads="1"/>
          </p:cNvSpPr>
          <p:nvPr/>
        </p:nvSpPr>
        <p:spPr bwMode="auto">
          <a:xfrm>
            <a:off x="3429000" y="2743200"/>
            <a:ext cx="1981200" cy="19812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083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0556 C 0.06354 -0.00556 0.1125 0.05793 0.1125 0.13624 C 0.1125 0.21432 0.06354 0.27804 0.00417 0.27804 C -0.05573 0.27804 -0.10417 0.21432 -0.10417 0.13624 C -0.10417 0.05793 -0.05573 -0.00556 0.00417 -0.00556 Z " pathEditMode="relative" rAng="0" ptsTypes="fffff">
                                      <p:cBhvr>
                                        <p:cTn id="6" dur="9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8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29472 C 0.05764 -0.29472 0.10833 -0.23008 0.10833 -0.15014 C 0.10833 -0.07044 0.05764 -0.00556 -0.00417 -0.00556 C -0.06632 -0.00556 -0.11667 -0.07044 -0.11667 -0.15014 C -0.11667 -0.23008 -0.06632 -0.29472 -0.00417 -0.29472 Z " pathEditMode="relative" rAng="0" ptsTypes="fffff">
                                      <p:cBhvr>
                                        <p:cTn id="8" dur="9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917 -0.20575 C -0.07812 -0.20575 0.00417 -0.09871 0.00417 0.03336 C 0.00417 0.16473 -0.07812 0.27247 -0.17917 0.27247 C -0.28038 0.27247 -0.3625 0.16473 -0.3625 0.03336 C -0.3625 -0.09871 -0.28038 -0.20575 -0.17917 -0.20575 Z " pathEditMode="relative" rAng="0" ptsTypes="fffff">
                                      <p:cBhvr>
                                        <p:cTn id="10" dur="90" fill="hold"/>
                                        <p:tgtEl>
                                          <p:spTgt spid="2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91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17 -0.19462 C 0.28021 -0.19462 0.3625 -0.08758 0.3625 0.04449 C 0.3625 0.17586 0.28021 0.2836 0.17917 0.2836 C 0.07795 0.2836 -0.00417 0.17586 -0.00417 0.04449 C -0.00417 -0.08758 0.07795 -0.19462 0.17917 -0.19462 Z " pathEditMode="relative" rAng="0" ptsTypes="fffff">
                                      <p:cBhvr>
                                        <p:cTn id="12" dur="9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9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9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  <p:bldP spid="2112" grpId="0" animBg="1"/>
      <p:bldP spid="2112" grpId="1" animBg="1"/>
      <p:bldP spid="2113" grpId="0" animBg="1"/>
      <p:bldP spid="2113" grpId="1" animBg="1"/>
      <p:bldP spid="2114" grpId="0" animBg="1"/>
      <p:bldP spid="2114" grpId="1" animBg="1"/>
      <p:bldP spid="2115" grpId="0" animBg="1"/>
      <p:bldP spid="2116" grpId="0" animBg="1"/>
      <p:bldP spid="2117" grpId="0" animBg="1"/>
      <p:bldP spid="2075" grpId="0" animBg="1"/>
      <p:bldP spid="2091" grpId="0" animBg="1"/>
      <p:bldP spid="2106" grpId="0" animBg="1"/>
      <p:bldP spid="2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anose="030F0702030302020204" pitchFamily="66" charset="0"/>
              </a:rPr>
              <a:t>Atoms are so small that…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752600"/>
            <a:ext cx="4038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latin typeface="Comic Sans MS" panose="030F0702030302020204" pitchFamily="66" charset="0"/>
              </a:rPr>
              <a:t>it would take a stack of about 50,000 aluminum atoms to equal the thickness of a sheet of aluminum foil from your kitchen.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Comic Sans MS" panose="030F0702030302020204" pitchFamily="66" charset="0"/>
              </a:rPr>
              <a:t>a human hair is about 1 million carbon atoms wide. 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Comic Sans MS" panose="030F0702030302020204" pitchFamily="66" charset="0"/>
              </a:rPr>
              <a:t>a typical human cell contains roughly 1 trillion atoms.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</a:rPr>
              <a:t>a speck of dust might contain 3x10</a:t>
            </a:r>
            <a:r>
              <a:rPr lang="en-US" altLang="en-US" sz="1800" baseline="30000" dirty="0">
                <a:solidFill>
                  <a:srgbClr val="000000"/>
                </a:solidFill>
                <a:latin typeface="Comic Sans MS" panose="030F0702030302020204" pitchFamily="66" charset="0"/>
              </a:rPr>
              <a:t>12</a:t>
            </a: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</a:rPr>
              <a:t> (3 trillion) atoms.</a:t>
            </a:r>
            <a:r>
              <a:rPr lang="en-US" altLang="en-US" sz="1800" dirty="0"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Comic Sans MS" panose="030F0702030302020204" pitchFamily="66" charset="0"/>
              </a:rPr>
              <a:t>it would take you around 500 years to count the number of atoms in a grain of salt.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</p:txBody>
      </p:sp>
      <p:pic>
        <p:nvPicPr>
          <p:cNvPr id="93196" name="Picture 12" descr="MMj0336625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3626" flipH="1">
            <a:off x="8443467" y="5191180"/>
            <a:ext cx="8001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197" name="Picture 13" descr="MCBD20088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872" y="3682239"/>
            <a:ext cx="7143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7086600" y="2819400"/>
            <a:ext cx="228600" cy="2286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12" name="Group 28"/>
          <p:cNvGrpSpPr>
            <a:grpSpLocks/>
          </p:cNvGrpSpPr>
          <p:nvPr/>
        </p:nvGrpSpPr>
        <p:grpSpPr bwMode="auto">
          <a:xfrm>
            <a:off x="7010401" y="1752600"/>
            <a:ext cx="1440239" cy="1082494"/>
            <a:chOff x="3594" y="1113"/>
            <a:chExt cx="1024" cy="770"/>
          </a:xfrm>
        </p:grpSpPr>
        <p:pic>
          <p:nvPicPr>
            <p:cNvPr id="93191" name="Picture 7" descr="Image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4" y="1113"/>
              <a:ext cx="975" cy="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3198" name="Rectangle 14"/>
            <p:cNvSpPr>
              <a:spLocks noChangeArrowheads="1"/>
            </p:cNvSpPr>
            <p:nvPr/>
          </p:nvSpPr>
          <p:spPr bwMode="auto">
            <a:xfrm>
              <a:off x="3648" y="1719"/>
              <a:ext cx="970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 sz="900">
                  <a:hlinkClick r:id="rId5"/>
                </a:rPr>
                <a:t>www.deckersfoods.com</a:t>
              </a:r>
              <a:r>
                <a:rPr lang="en-US" altLang="en-US" sz="900"/>
                <a:t> </a:t>
              </a:r>
            </a:p>
          </p:txBody>
        </p:sp>
      </p:grp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6629400" y="3170361"/>
            <a:ext cx="2439988" cy="317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C-C-C-C-C-… + 999,995 more</a:t>
            </a:r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6486359" y="3907981"/>
            <a:ext cx="1433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Comic Sans MS" panose="030F0702030302020204" pitchFamily="66" charset="0"/>
              </a:rPr>
              <a:t>1 trillion atoms </a:t>
            </a:r>
            <a:r>
              <a:rPr lang="en-US" altLang="en-US" sz="120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altLang="en-US" sz="1200">
              <a:latin typeface="Comic Sans MS" panose="030F0702030302020204" pitchFamily="66" charset="0"/>
            </a:endParaRPr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6248400" y="5105401"/>
            <a:ext cx="2349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800"/>
              <a:t>. </a:t>
            </a:r>
            <a:endParaRPr lang="en-US" altLang="en-US" sz="2000"/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6400800" y="4610361"/>
            <a:ext cx="3130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Is made of approximately 3 trillion atoms</a:t>
            </a:r>
            <a:endParaRPr lang="en-US" altLang="en-US" sz="1200" dirty="0">
              <a:latin typeface="Comic Sans MS" panose="030F0702030302020204" pitchFamily="66" charset="0"/>
            </a:endParaRPr>
          </a:p>
        </p:txBody>
      </p:sp>
      <p:sp>
        <p:nvSpPr>
          <p:cNvPr id="93213" name="Oval 29"/>
          <p:cNvSpPr>
            <a:spLocks noChangeArrowheads="1"/>
          </p:cNvSpPr>
          <p:nvPr/>
        </p:nvSpPr>
        <p:spPr bwMode="auto">
          <a:xfrm>
            <a:off x="8486061" y="5841932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14" name="Text Box 30"/>
          <p:cNvSpPr txBox="1">
            <a:spLocks noChangeArrowheads="1"/>
          </p:cNvSpPr>
          <p:nvPr/>
        </p:nvSpPr>
        <p:spPr bwMode="auto">
          <a:xfrm>
            <a:off x="6400800" y="5761037"/>
            <a:ext cx="21097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    Just one of these grains</a:t>
            </a:r>
          </a:p>
        </p:txBody>
      </p:sp>
    </p:spTree>
    <p:extLst>
      <p:ext uri="{BB962C8B-B14F-4D97-AF65-F5344CB8AC3E}">
        <p14:creationId xmlns:p14="http://schemas.microsoft.com/office/powerpoint/2010/main" val="2184942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70806E-6 L 0.08229 0.01459 L 0.14375 0.09615 L 0.22622 0.00949 L 0.35503 -0.03383 L 0.4375 -0.03615 " pathEditMode="relative" rAng="0" ptsTypes="AAAAAA">
                                      <p:cBhvr>
                                        <p:cTn id="18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5" y="2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932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93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9320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3" grpId="0" animBg="1"/>
      <p:bldP spid="93193" grpId="1" animBg="1"/>
      <p:bldP spid="93202" grpId="0" build="allAtOnce" animBg="1"/>
      <p:bldP spid="93204" grpId="0"/>
      <p:bldP spid="93205" grpId="0"/>
      <p:bldP spid="93207" grpId="0"/>
      <p:bldP spid="93213" grpId="0" animBg="1"/>
      <p:bldP spid="932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>
                <a:latin typeface="Arial Rounded MT Bold" panose="020F0704030504030204" pitchFamily="34" charset="0"/>
              </a:rPr>
              <a:t>Protons (+)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752600"/>
            <a:ext cx="3962400" cy="4495800"/>
          </a:xfr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 Rounded MT Bold" panose="020F0704030504030204" pitchFamily="34" charset="0"/>
              </a:rPr>
              <a:t>Positively charged particles</a:t>
            </a:r>
          </a:p>
          <a:p>
            <a:pPr>
              <a:lnSpc>
                <a:spcPct val="80000"/>
              </a:lnSpc>
            </a:pPr>
            <a:endParaRPr lang="en-US" altLang="en-US" sz="2400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 Rounded MT Bold" panose="020F0704030504030204" pitchFamily="34" charset="0"/>
              </a:rPr>
              <a:t>Help make up the nucleus of the atom</a:t>
            </a:r>
          </a:p>
          <a:p>
            <a:pPr>
              <a:lnSpc>
                <a:spcPct val="80000"/>
              </a:lnSpc>
            </a:pPr>
            <a:endParaRPr lang="en-US" altLang="en-US" sz="2400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 Rounded MT Bold" panose="020F0704030504030204" pitchFamily="34" charset="0"/>
              </a:rPr>
              <a:t>Help identify the atom </a:t>
            </a:r>
          </a:p>
          <a:p>
            <a:pPr>
              <a:lnSpc>
                <a:spcPct val="80000"/>
              </a:lnSpc>
            </a:pPr>
            <a:endParaRPr lang="en-US" altLang="en-US" sz="2400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 Rounded MT Bold" panose="020F0704030504030204" pitchFamily="34" charset="0"/>
              </a:rPr>
              <a:t>Equal to the number of electrons</a:t>
            </a: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7010400" y="4114800"/>
            <a:ext cx="2209800" cy="2209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5400" b="1"/>
              <a:t>+</a:t>
            </a:r>
          </a:p>
        </p:txBody>
      </p:sp>
      <p:grpSp>
        <p:nvGrpSpPr>
          <p:cNvPr id="7426" name="Group 258"/>
          <p:cNvGrpSpPr>
            <a:grpSpLocks/>
          </p:cNvGrpSpPr>
          <p:nvPr/>
        </p:nvGrpSpPr>
        <p:grpSpPr bwMode="auto">
          <a:xfrm>
            <a:off x="7620000" y="1752600"/>
            <a:ext cx="2400300" cy="1905000"/>
            <a:chOff x="3840" y="1104"/>
            <a:chExt cx="1512" cy="1200"/>
          </a:xfrm>
        </p:grpSpPr>
        <p:sp>
          <p:nvSpPr>
            <p:cNvPr id="7399" name="Oval 231"/>
            <p:cNvSpPr>
              <a:spLocks noChangeArrowheads="1"/>
            </p:cNvSpPr>
            <p:nvPr/>
          </p:nvSpPr>
          <p:spPr bwMode="auto">
            <a:xfrm>
              <a:off x="4699" y="1490"/>
              <a:ext cx="191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7400" name="Oval 232"/>
            <p:cNvSpPr>
              <a:spLocks noChangeArrowheads="1"/>
            </p:cNvSpPr>
            <p:nvPr/>
          </p:nvSpPr>
          <p:spPr bwMode="auto">
            <a:xfrm>
              <a:off x="4317" y="1669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7401" name="Oval 233"/>
            <p:cNvSpPr>
              <a:spLocks noChangeArrowheads="1"/>
            </p:cNvSpPr>
            <p:nvPr/>
          </p:nvSpPr>
          <p:spPr bwMode="auto">
            <a:xfrm>
              <a:off x="4731" y="1580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7402" name="Oval 234"/>
            <p:cNvSpPr>
              <a:spLocks noChangeArrowheads="1"/>
            </p:cNvSpPr>
            <p:nvPr/>
          </p:nvSpPr>
          <p:spPr bwMode="auto">
            <a:xfrm>
              <a:off x="4699" y="1698"/>
              <a:ext cx="191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7403" name="Oval 235"/>
            <p:cNvSpPr>
              <a:spLocks noChangeArrowheads="1"/>
            </p:cNvSpPr>
            <p:nvPr/>
          </p:nvSpPr>
          <p:spPr bwMode="auto">
            <a:xfrm>
              <a:off x="4381" y="1461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7404" name="Oval 236"/>
            <p:cNvSpPr>
              <a:spLocks noChangeArrowheads="1"/>
            </p:cNvSpPr>
            <p:nvPr/>
          </p:nvSpPr>
          <p:spPr bwMode="auto">
            <a:xfrm>
              <a:off x="4636" y="1758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7405" name="Oval 237"/>
            <p:cNvSpPr>
              <a:spLocks noChangeArrowheads="1"/>
            </p:cNvSpPr>
            <p:nvPr/>
          </p:nvSpPr>
          <p:spPr bwMode="auto">
            <a:xfrm>
              <a:off x="4508" y="1461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7406" name="Oval 238"/>
            <p:cNvSpPr>
              <a:spLocks noChangeArrowheads="1"/>
            </p:cNvSpPr>
            <p:nvPr/>
          </p:nvSpPr>
          <p:spPr bwMode="auto">
            <a:xfrm>
              <a:off x="4349" y="1580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7407" name="Oval 239"/>
            <p:cNvSpPr>
              <a:spLocks noChangeArrowheads="1"/>
            </p:cNvSpPr>
            <p:nvPr/>
          </p:nvSpPr>
          <p:spPr bwMode="auto">
            <a:xfrm>
              <a:off x="4413" y="1758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grpSp>
          <p:nvGrpSpPr>
            <p:cNvPr id="7408" name="Group 240"/>
            <p:cNvGrpSpPr>
              <a:grpSpLocks/>
            </p:cNvGrpSpPr>
            <p:nvPr/>
          </p:nvGrpSpPr>
          <p:grpSpPr bwMode="auto">
            <a:xfrm>
              <a:off x="4368" y="1488"/>
              <a:ext cx="504" cy="424"/>
              <a:chOff x="1968" y="1584"/>
              <a:chExt cx="2160" cy="1872"/>
            </a:xfrm>
          </p:grpSpPr>
          <p:sp>
            <p:nvSpPr>
              <p:cNvPr id="7409" name="Oval 241"/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  <p:sp>
            <p:nvSpPr>
              <p:cNvPr id="7410" name="Oval 242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7411" name="Oval 243"/>
              <p:cNvSpPr>
                <a:spLocks noChangeArrowheads="1"/>
              </p:cNvSpPr>
              <p:nvPr/>
            </p:nvSpPr>
            <p:spPr bwMode="auto">
              <a:xfrm>
                <a:off x="3264" y="2112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  <p:sp>
            <p:nvSpPr>
              <p:cNvPr id="7412" name="Oval 244"/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7413" name="Oval 245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7414" name="Oval 246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</p:grpSp>
        <p:sp>
          <p:nvSpPr>
            <p:cNvPr id="7415" name="Oval 247"/>
            <p:cNvSpPr>
              <a:spLocks noChangeArrowheads="1"/>
            </p:cNvSpPr>
            <p:nvPr/>
          </p:nvSpPr>
          <p:spPr bwMode="auto">
            <a:xfrm>
              <a:off x="4572" y="1312"/>
              <a:ext cx="80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16" name="Oval 248"/>
            <p:cNvSpPr>
              <a:spLocks noChangeArrowheads="1"/>
            </p:cNvSpPr>
            <p:nvPr/>
          </p:nvSpPr>
          <p:spPr bwMode="auto">
            <a:xfrm>
              <a:off x="4572" y="1996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17" name="Oval 249"/>
            <p:cNvSpPr>
              <a:spLocks noChangeArrowheads="1"/>
            </p:cNvSpPr>
            <p:nvPr/>
          </p:nvSpPr>
          <p:spPr bwMode="auto">
            <a:xfrm>
              <a:off x="5050" y="1104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18" name="Oval 250"/>
            <p:cNvSpPr>
              <a:spLocks noChangeArrowheads="1"/>
            </p:cNvSpPr>
            <p:nvPr/>
          </p:nvSpPr>
          <p:spPr bwMode="auto">
            <a:xfrm>
              <a:off x="5272" y="1669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19" name="Oval 251"/>
            <p:cNvSpPr>
              <a:spLocks noChangeArrowheads="1"/>
            </p:cNvSpPr>
            <p:nvPr/>
          </p:nvSpPr>
          <p:spPr bwMode="auto">
            <a:xfrm>
              <a:off x="5050" y="2233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20" name="Oval 252"/>
            <p:cNvSpPr>
              <a:spLocks noChangeArrowheads="1"/>
            </p:cNvSpPr>
            <p:nvPr/>
          </p:nvSpPr>
          <p:spPr bwMode="auto">
            <a:xfrm>
              <a:off x="4095" y="2233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21" name="Oval 253"/>
            <p:cNvSpPr>
              <a:spLocks noChangeArrowheads="1"/>
            </p:cNvSpPr>
            <p:nvPr/>
          </p:nvSpPr>
          <p:spPr bwMode="auto">
            <a:xfrm>
              <a:off x="4063" y="1104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22" name="Oval 254"/>
            <p:cNvSpPr>
              <a:spLocks noChangeArrowheads="1"/>
            </p:cNvSpPr>
            <p:nvPr/>
          </p:nvSpPr>
          <p:spPr bwMode="auto">
            <a:xfrm>
              <a:off x="3840" y="1669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7423" name="Oval 255"/>
            <p:cNvSpPr>
              <a:spLocks noChangeArrowheads="1"/>
            </p:cNvSpPr>
            <p:nvPr/>
          </p:nvSpPr>
          <p:spPr bwMode="auto">
            <a:xfrm>
              <a:off x="4668" y="1520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</p:grpSp>
      <p:sp>
        <p:nvSpPr>
          <p:cNvPr id="7425" name="Line 257"/>
          <p:cNvSpPr>
            <a:spLocks noChangeShapeType="1"/>
          </p:cNvSpPr>
          <p:nvPr/>
        </p:nvSpPr>
        <p:spPr bwMode="auto">
          <a:xfrm flipH="1">
            <a:off x="8382000" y="2895600"/>
            <a:ext cx="381000" cy="1219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27" name="Oval 259"/>
          <p:cNvSpPr>
            <a:spLocks noChangeArrowheads="1"/>
          </p:cNvSpPr>
          <p:nvPr/>
        </p:nvSpPr>
        <p:spPr bwMode="auto">
          <a:xfrm>
            <a:off x="8229600" y="2133600"/>
            <a:ext cx="1219200" cy="11430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28" name="Oval 260"/>
          <p:cNvSpPr>
            <a:spLocks noChangeArrowheads="1"/>
          </p:cNvSpPr>
          <p:nvPr/>
        </p:nvSpPr>
        <p:spPr bwMode="auto">
          <a:xfrm>
            <a:off x="7620000" y="1600200"/>
            <a:ext cx="2438400" cy="22860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99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74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>
                <a:latin typeface="Arial Rounded MT Bold" panose="020F0704030504030204" pitchFamily="34" charset="0"/>
              </a:rPr>
              <a:t>Neutrons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248146" y="1828800"/>
            <a:ext cx="4038854" cy="4191000"/>
          </a:xfr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700" dirty="0">
                <a:latin typeface="Arial Rounded MT Bold" panose="020F0704030504030204" pitchFamily="34" charset="0"/>
              </a:rPr>
              <a:t>Neutral particles; have </a:t>
            </a:r>
            <a:r>
              <a:rPr lang="en-US" altLang="en-US" sz="2700" dirty="0">
                <a:latin typeface="Arial Rounded MT Bold" panose="020F0704030504030204" pitchFamily="34" charset="0"/>
                <a:sym typeface="Wingdings" panose="05000000000000000000" pitchFamily="2" charset="2"/>
              </a:rPr>
              <a:t>no electric charge</a:t>
            </a:r>
          </a:p>
          <a:p>
            <a:pPr>
              <a:lnSpc>
                <a:spcPct val="90000"/>
              </a:lnSpc>
            </a:pPr>
            <a:endParaRPr lang="en-US" altLang="en-US" sz="2700" dirty="0">
              <a:latin typeface="Arial Rounded MT Bold" panose="020F07040305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700" dirty="0">
                <a:latin typeface="Arial Rounded MT Bold" panose="020F0704030504030204" pitchFamily="34" charset="0"/>
              </a:rPr>
              <a:t>Help make up the nucleus of the atom</a:t>
            </a:r>
          </a:p>
          <a:p>
            <a:pPr>
              <a:lnSpc>
                <a:spcPct val="90000"/>
              </a:lnSpc>
            </a:pPr>
            <a:endParaRPr lang="en-US" altLang="en-US" sz="2700" dirty="0">
              <a:latin typeface="Arial Rounded MT Bold" panose="020F07040305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700" dirty="0">
                <a:latin typeface="Arial Rounded MT Bold" panose="020F0704030504030204" pitchFamily="34" charset="0"/>
              </a:rPr>
              <a:t>Contribute to the atomic mass </a:t>
            </a: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3962400" y="4191000"/>
            <a:ext cx="2209800" cy="22098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400" b="1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2743200" y="1828800"/>
            <a:ext cx="2400300" cy="1905000"/>
            <a:chOff x="3840" y="1104"/>
            <a:chExt cx="1512" cy="1200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4699" y="1490"/>
              <a:ext cx="191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4317" y="1669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4731" y="1580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4699" y="1698"/>
              <a:ext cx="191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4381" y="1461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4636" y="1758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4508" y="1461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4349" y="1580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4413" y="1758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grpSp>
          <p:nvGrpSpPr>
            <p:cNvPr id="8210" name="Group 18"/>
            <p:cNvGrpSpPr>
              <a:grpSpLocks/>
            </p:cNvGrpSpPr>
            <p:nvPr/>
          </p:nvGrpSpPr>
          <p:grpSpPr bwMode="auto">
            <a:xfrm>
              <a:off x="4368" y="1488"/>
              <a:ext cx="504" cy="424"/>
              <a:chOff x="1968" y="1584"/>
              <a:chExt cx="2160" cy="1872"/>
            </a:xfrm>
          </p:grpSpPr>
          <p:sp>
            <p:nvSpPr>
              <p:cNvPr id="8211" name="Oval 19"/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  <p:sp>
            <p:nvSpPr>
              <p:cNvPr id="8212" name="Oval 20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8213" name="Oval 21"/>
              <p:cNvSpPr>
                <a:spLocks noChangeArrowheads="1"/>
              </p:cNvSpPr>
              <p:nvPr/>
            </p:nvSpPr>
            <p:spPr bwMode="auto">
              <a:xfrm>
                <a:off x="3264" y="2112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  <p:sp>
            <p:nvSpPr>
              <p:cNvPr id="8214" name="Oval 22"/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8215" name="Oval 23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8216" name="Oval 24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</p:grp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4572" y="1312"/>
              <a:ext cx="80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4572" y="1996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050" y="1104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272" y="1669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050" y="2233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4095" y="2233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4063" y="1104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3840" y="1669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4668" y="1520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</p:grp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4038600" y="3048000"/>
            <a:ext cx="304800" cy="1219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auto">
          <a:xfrm>
            <a:off x="3352800" y="2209800"/>
            <a:ext cx="1219200" cy="11430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6"/>
          <p:cNvSpPr>
            <a:spLocks noChangeArrowheads="1"/>
          </p:cNvSpPr>
          <p:nvPr/>
        </p:nvSpPr>
        <p:spPr bwMode="auto">
          <a:xfrm>
            <a:off x="2743200" y="1676400"/>
            <a:ext cx="2438400" cy="22860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>
                <a:latin typeface="Arial Rounded MT Bold" panose="020F0704030504030204" pitchFamily="34" charset="0"/>
              </a:rPr>
              <a:t>Electrons (-)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752600"/>
            <a:ext cx="4284663" cy="4648200"/>
          </a:xfr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n-US" altLang="en-US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Negatively charged particles.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Found on the electron shells.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Each shell can hold up to a maximum number of electrons </a:t>
            </a:r>
            <a:r>
              <a:rPr lang="en-US" altLang="en-US" sz="1800" dirty="0">
                <a:latin typeface="Arial Rounded MT Bold" panose="020F0704030504030204" pitchFamily="34" charset="0"/>
              </a:rPr>
              <a:t>( 1</a:t>
            </a:r>
            <a:r>
              <a:rPr lang="en-US" altLang="en-US" sz="1800" baseline="30000" dirty="0">
                <a:latin typeface="Arial Rounded MT Bold" panose="020F0704030504030204" pitchFamily="34" charset="0"/>
              </a:rPr>
              <a:t>st</a:t>
            </a:r>
            <a:r>
              <a:rPr lang="en-US" altLang="en-US" sz="1800" dirty="0">
                <a:latin typeface="Arial Rounded MT Bold" panose="020F0704030504030204" pitchFamily="34" charset="0"/>
              </a:rPr>
              <a:t> = 2, 2</a:t>
            </a:r>
            <a:r>
              <a:rPr lang="en-US" altLang="en-US" sz="1800" baseline="30000" dirty="0">
                <a:latin typeface="Arial Rounded MT Bold" panose="020F0704030504030204" pitchFamily="34" charset="0"/>
              </a:rPr>
              <a:t>nd</a:t>
            </a:r>
            <a:r>
              <a:rPr lang="en-US" altLang="en-US" sz="1800" dirty="0">
                <a:latin typeface="Arial Rounded MT Bold" panose="020F0704030504030204" pitchFamily="34" charset="0"/>
              </a:rPr>
              <a:t> = 8, 3</a:t>
            </a:r>
            <a:r>
              <a:rPr lang="en-US" altLang="en-US" sz="1800" baseline="30000" dirty="0">
                <a:latin typeface="Arial Rounded MT Bold" panose="020F0704030504030204" pitchFamily="34" charset="0"/>
              </a:rPr>
              <a:t>rd</a:t>
            </a:r>
            <a:r>
              <a:rPr lang="en-US" altLang="en-US" sz="1800" dirty="0">
                <a:latin typeface="Arial Rounded MT Bold" panose="020F0704030504030204" pitchFamily="34" charset="0"/>
              </a:rPr>
              <a:t> = 18)</a:t>
            </a:r>
          </a:p>
          <a:p>
            <a:pPr>
              <a:lnSpc>
                <a:spcPct val="80000"/>
              </a:lnSpc>
            </a:pPr>
            <a:endParaRPr lang="en-US" altLang="en-US" sz="1600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Move around the nucleus.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Arial Rounded MT Bold" panose="020F07040305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Arial Rounded MT Bold" panose="020F0704030504030204" pitchFamily="34" charset="0"/>
              </a:rPr>
              <a:t>Equal to the number of protons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7772400" y="4724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5400" b="1"/>
              <a:t>-</a:t>
            </a:r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7620000" y="1828800"/>
            <a:ext cx="2400300" cy="1905000"/>
            <a:chOff x="3840" y="1104"/>
            <a:chExt cx="1512" cy="1200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4699" y="1490"/>
              <a:ext cx="191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317" y="1669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731" y="1580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4699" y="1698"/>
              <a:ext cx="191" cy="1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4381" y="1461"/>
              <a:ext cx="191" cy="17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5400" b="1"/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4636" y="1758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4508" y="1461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4349" y="1580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4413" y="1758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  <p:grpSp>
          <p:nvGrpSpPr>
            <p:cNvPr id="9234" name="Group 18"/>
            <p:cNvGrpSpPr>
              <a:grpSpLocks/>
            </p:cNvGrpSpPr>
            <p:nvPr/>
          </p:nvGrpSpPr>
          <p:grpSpPr bwMode="auto">
            <a:xfrm>
              <a:off x="4368" y="1488"/>
              <a:ext cx="504" cy="424"/>
              <a:chOff x="1968" y="1584"/>
              <a:chExt cx="2160" cy="1872"/>
            </a:xfrm>
          </p:grpSpPr>
          <p:sp>
            <p:nvSpPr>
              <p:cNvPr id="9235" name="Oval 19"/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  <p:sp>
            <p:nvSpPr>
              <p:cNvPr id="9236" name="Oval 20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9237" name="Oval 21"/>
              <p:cNvSpPr>
                <a:spLocks noChangeArrowheads="1"/>
              </p:cNvSpPr>
              <p:nvPr/>
            </p:nvSpPr>
            <p:spPr bwMode="auto">
              <a:xfrm>
                <a:off x="3264" y="2112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  <p:sp>
            <p:nvSpPr>
              <p:cNvPr id="9238" name="Oval 22"/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9239" name="Oval 23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5400" b="1"/>
              </a:p>
            </p:txBody>
          </p:sp>
          <p:sp>
            <p:nvSpPr>
              <p:cNvPr id="9240" name="Oval 24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864" cy="8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508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2000" b="1"/>
                  <a:t>+</a:t>
                </a:r>
              </a:p>
            </p:txBody>
          </p:sp>
        </p:grpSp>
        <p:sp>
          <p:nvSpPr>
            <p:cNvPr id="9241" name="Oval 25"/>
            <p:cNvSpPr>
              <a:spLocks noChangeArrowheads="1"/>
            </p:cNvSpPr>
            <p:nvPr/>
          </p:nvSpPr>
          <p:spPr bwMode="auto">
            <a:xfrm>
              <a:off x="4572" y="1312"/>
              <a:ext cx="80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2" name="Oval 26"/>
            <p:cNvSpPr>
              <a:spLocks noChangeArrowheads="1"/>
            </p:cNvSpPr>
            <p:nvPr/>
          </p:nvSpPr>
          <p:spPr bwMode="auto">
            <a:xfrm>
              <a:off x="4572" y="1996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auto">
            <a:xfrm>
              <a:off x="5050" y="1104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4" name="Oval 28"/>
            <p:cNvSpPr>
              <a:spLocks noChangeArrowheads="1"/>
            </p:cNvSpPr>
            <p:nvPr/>
          </p:nvSpPr>
          <p:spPr bwMode="auto">
            <a:xfrm>
              <a:off x="5272" y="1669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5" name="Oval 29"/>
            <p:cNvSpPr>
              <a:spLocks noChangeArrowheads="1"/>
            </p:cNvSpPr>
            <p:nvPr/>
          </p:nvSpPr>
          <p:spPr bwMode="auto">
            <a:xfrm>
              <a:off x="5050" y="2233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6" name="Oval 30"/>
            <p:cNvSpPr>
              <a:spLocks noChangeArrowheads="1"/>
            </p:cNvSpPr>
            <p:nvPr/>
          </p:nvSpPr>
          <p:spPr bwMode="auto">
            <a:xfrm>
              <a:off x="4095" y="2233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7" name="Oval 31"/>
            <p:cNvSpPr>
              <a:spLocks noChangeArrowheads="1"/>
            </p:cNvSpPr>
            <p:nvPr/>
          </p:nvSpPr>
          <p:spPr bwMode="auto">
            <a:xfrm>
              <a:off x="4063" y="1104"/>
              <a:ext cx="79" cy="7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3840" y="1669"/>
              <a:ext cx="80" cy="7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-</a:t>
              </a:r>
            </a:p>
          </p:txBody>
        </p:sp>
        <p:sp>
          <p:nvSpPr>
            <p:cNvPr id="9249" name="Oval 33"/>
            <p:cNvSpPr>
              <a:spLocks noChangeArrowheads="1"/>
            </p:cNvSpPr>
            <p:nvPr/>
          </p:nvSpPr>
          <p:spPr bwMode="auto">
            <a:xfrm>
              <a:off x="4668" y="1520"/>
              <a:ext cx="191" cy="17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b="1"/>
                <a:t>+</a:t>
              </a:r>
            </a:p>
          </p:txBody>
        </p:sp>
      </p:grpSp>
      <p:sp>
        <p:nvSpPr>
          <p:cNvPr id="9250" name="Line 34"/>
          <p:cNvSpPr>
            <a:spLocks noChangeShapeType="1"/>
          </p:cNvSpPr>
          <p:nvPr/>
        </p:nvSpPr>
        <p:spPr bwMode="auto">
          <a:xfrm flipH="1">
            <a:off x="8229600" y="3352800"/>
            <a:ext cx="533400" cy="1295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1" name="Oval 35"/>
          <p:cNvSpPr>
            <a:spLocks noChangeArrowheads="1"/>
          </p:cNvSpPr>
          <p:nvPr/>
        </p:nvSpPr>
        <p:spPr bwMode="auto">
          <a:xfrm>
            <a:off x="7620000" y="1676400"/>
            <a:ext cx="2438400" cy="22860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Oval 36"/>
          <p:cNvSpPr>
            <a:spLocks noChangeArrowheads="1"/>
          </p:cNvSpPr>
          <p:nvPr/>
        </p:nvSpPr>
        <p:spPr bwMode="auto">
          <a:xfrm>
            <a:off x="8229600" y="2133600"/>
            <a:ext cx="1219200" cy="1143000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6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50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</TotalTime>
  <Words>367</Words>
  <Application>Microsoft Office PowerPoint</Application>
  <PresentationFormat>Widescreen</PresentationFormat>
  <Paragraphs>143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Rounded MT Bold</vt:lpstr>
      <vt:lpstr>Comic Sans MS</vt:lpstr>
      <vt:lpstr>Franklin Gothic Book</vt:lpstr>
      <vt:lpstr>Wingdings</vt:lpstr>
      <vt:lpstr>Crop</vt:lpstr>
      <vt:lpstr>The Building Blocks of Matter:  Atoms</vt:lpstr>
      <vt:lpstr>PowerPoint Presentation</vt:lpstr>
      <vt:lpstr>Matter </vt:lpstr>
      <vt:lpstr>Examples of Matter</vt:lpstr>
      <vt:lpstr>Atoms</vt:lpstr>
      <vt:lpstr>Atoms are so small that…</vt:lpstr>
      <vt:lpstr>Protons (+)</vt:lpstr>
      <vt:lpstr>Neutrons</vt:lpstr>
      <vt:lpstr>Electrons (-)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Amanda (GI)</dc:creator>
  <cp:lastModifiedBy>Jones, Amanda (GI)</cp:lastModifiedBy>
  <cp:revision>2</cp:revision>
  <dcterms:created xsi:type="dcterms:W3CDTF">2019-08-27T15:10:31Z</dcterms:created>
  <dcterms:modified xsi:type="dcterms:W3CDTF">2019-08-28T21:57:58Z</dcterms:modified>
</cp:coreProperties>
</file>