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3" r:id="rId6"/>
    <p:sldId id="261" r:id="rId7"/>
    <p:sldId id="262" r:id="rId8"/>
    <p:sldId id="265" r:id="rId9"/>
    <p:sldId id="266" r:id="rId10"/>
    <p:sldId id="264" r:id="rId11"/>
    <p:sldId id="25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E707A41-5316-4F83-BF2B-E71316AAE103}" type="datetimeFigureOut">
              <a:rPr lang="en-US" smtClean="0"/>
              <a:t>6/16/2016</a:t>
            </a:fld>
            <a:endParaRPr lang="en-US"/>
          </a:p>
        </p:txBody>
      </p:sp>
      <p:sp>
        <p:nvSpPr>
          <p:cNvPr id="8" name="Slide Number Placeholder 7"/>
          <p:cNvSpPr>
            <a:spLocks noGrp="1"/>
          </p:cNvSpPr>
          <p:nvPr>
            <p:ph type="sldNum" sz="quarter" idx="11"/>
          </p:nvPr>
        </p:nvSpPr>
        <p:spPr/>
        <p:txBody>
          <a:bodyPr/>
          <a:lstStyle/>
          <a:p>
            <a:fld id="{9D26D817-3C32-42C0-A334-6B1FE85B9D1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707A41-5316-4F83-BF2B-E71316AAE103}"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817-3C32-42C0-A334-6B1FE85B9D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707A41-5316-4F83-BF2B-E71316AAE103}"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817-3C32-42C0-A334-6B1FE85B9D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E707A41-5316-4F83-BF2B-E71316AAE103}"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817-3C32-42C0-A334-6B1FE85B9D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707A41-5316-4F83-BF2B-E71316AAE103}"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817-3C32-42C0-A334-6B1FE85B9D1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CE707A41-5316-4F83-BF2B-E71316AAE103}"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6D817-3C32-42C0-A334-6B1FE85B9D1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E707A41-5316-4F83-BF2B-E71316AAE103}" type="datetimeFigureOut">
              <a:rPr lang="en-US" smtClean="0"/>
              <a:t>6/16/2016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26D817-3C32-42C0-A334-6B1FE85B9D1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707A41-5316-4F83-BF2B-E71316AAE103}" type="datetimeFigureOut">
              <a:rPr lang="en-US" smtClean="0"/>
              <a:t>6/16/2016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26D817-3C32-42C0-A334-6B1FE85B9D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07A41-5316-4F83-BF2B-E71316AAE103}" type="datetimeFigureOut">
              <a:rPr lang="en-US" smtClean="0"/>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26D817-3C32-42C0-A334-6B1FE85B9D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707A41-5316-4F83-BF2B-E71316AAE103}"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6D817-3C32-42C0-A334-6B1FE85B9D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707A41-5316-4F83-BF2B-E71316AAE103}"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6D817-3C32-42C0-A334-6B1FE85B9D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CE707A41-5316-4F83-BF2B-E71316AAE103}" type="datetimeFigureOut">
              <a:rPr lang="en-US" smtClean="0"/>
              <a:t>6/16/2016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D26D817-3C32-42C0-A334-6B1FE85B9D1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5638800"/>
            <a:ext cx="6400800" cy="1219200"/>
          </a:xfrm>
        </p:spPr>
        <p:txBody>
          <a:bodyPr/>
          <a:lstStyle/>
          <a:p>
            <a:r>
              <a:rPr lang="en-US" dirty="0" smtClean="0"/>
              <a:t>4</a:t>
            </a:r>
            <a:r>
              <a:rPr lang="en-US" baseline="30000" dirty="0" smtClean="0"/>
              <a:t>th</a:t>
            </a:r>
            <a:r>
              <a:rPr lang="en-US" dirty="0" smtClean="0"/>
              <a:t> Grade Guidance Lesson</a:t>
            </a:r>
            <a:endParaRPr lang="en-US" dirty="0"/>
          </a:p>
        </p:txBody>
      </p:sp>
      <p:pic>
        <p:nvPicPr>
          <p:cNvPr id="3074" name="Picture 2" descr="https://www.madison.k12.wi.us/files/stop-bully-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152400"/>
            <a:ext cx="5426074" cy="5426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01274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The Promise</a:t>
            </a:r>
            <a:endParaRPr lang="en-US" sz="4400" dirty="0"/>
          </a:p>
        </p:txBody>
      </p:sp>
      <p:sp>
        <p:nvSpPr>
          <p:cNvPr id="3" name="Content Placeholder 2"/>
          <p:cNvSpPr>
            <a:spLocks noGrp="1"/>
          </p:cNvSpPr>
          <p:nvPr>
            <p:ph idx="1"/>
          </p:nvPr>
        </p:nvSpPr>
        <p:spPr/>
        <p:txBody>
          <a:bodyPr/>
          <a:lstStyle/>
          <a:p>
            <a:pPr marL="0" indent="0" algn="ctr">
              <a:buNone/>
            </a:pPr>
            <a:r>
              <a:rPr lang="en-US" dirty="0" smtClean="0"/>
              <a:t>I will speak up instead of acting as a bystander. </a:t>
            </a:r>
          </a:p>
          <a:p>
            <a:pPr marL="0" indent="0" algn="ctr">
              <a:buNone/>
            </a:pPr>
            <a:r>
              <a:rPr lang="en-US" dirty="0" smtClean="0"/>
              <a:t>I choose to participate in activities that don’t involve teasing. </a:t>
            </a:r>
          </a:p>
          <a:p>
            <a:pPr marL="0" indent="0" algn="ctr">
              <a:buNone/>
            </a:pPr>
            <a:r>
              <a:rPr lang="en-US" dirty="0" smtClean="0"/>
              <a:t>I forgive others if they make poor choices. </a:t>
            </a:r>
          </a:p>
          <a:p>
            <a:pPr marL="0" indent="0" algn="ctr">
              <a:buNone/>
            </a:pPr>
            <a:r>
              <a:rPr lang="en-US" dirty="0" smtClean="0"/>
              <a:t>I model good behavior. </a:t>
            </a:r>
            <a:endParaRPr lang="en-US" dirty="0"/>
          </a:p>
          <a:p>
            <a:pPr marL="0" indent="0" algn="ctr">
              <a:buNone/>
            </a:pPr>
            <a:r>
              <a:rPr lang="en-US" dirty="0" smtClean="0"/>
              <a:t>I accept others for their differences. </a:t>
            </a:r>
          </a:p>
          <a:p>
            <a:pPr marL="0" indent="0" algn="ctr">
              <a:buNone/>
            </a:pPr>
            <a:r>
              <a:rPr lang="en-US" dirty="0" smtClean="0"/>
              <a:t>I include others in group situations. </a:t>
            </a:r>
          </a:p>
          <a:p>
            <a:pPr marL="0" indent="0" algn="ctr">
              <a:buNone/>
            </a:pPr>
            <a:r>
              <a:rPr lang="en-US" dirty="0" smtClean="0"/>
              <a:t>I will talk to an adult when there is a problem I cannot manage on my own. </a:t>
            </a:r>
          </a:p>
          <a:p>
            <a:pPr marL="0" indent="0" algn="ctr">
              <a:buNone/>
            </a:pPr>
            <a:r>
              <a:rPr lang="en-US" dirty="0" smtClean="0"/>
              <a:t>I am powerful in making difference in my school. </a:t>
            </a:r>
            <a:endParaRPr lang="en-US" dirty="0"/>
          </a:p>
        </p:txBody>
      </p:sp>
    </p:spTree>
    <p:extLst>
      <p:ext uri="{BB962C8B-B14F-4D97-AF65-F5344CB8AC3E}">
        <p14:creationId xmlns:p14="http://schemas.microsoft.com/office/powerpoint/2010/main" val="325850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elkriver.k12.mn.us/imageGallery/CDepartment325/bullying-logo-final-OUTLIN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600200"/>
            <a:ext cx="4376264" cy="3562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678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1"/>
            <a:ext cx="8229600" cy="2514599"/>
          </a:xfrm>
        </p:spPr>
        <p:txBody>
          <a:bodyPr/>
          <a:lstStyle/>
          <a:p>
            <a:pPr marL="0" indent="0">
              <a:buNone/>
            </a:pPr>
            <a:r>
              <a:rPr lang="en-US" dirty="0"/>
              <a:t>Bullying is unwanted, aggressive behavior among school aged children that involves a real or perceived power imbalance. The behavior is repeated, or has the potential to be repeated, over time. Both kids who are bullied and who bully others may have serious, lasting problems. </a:t>
            </a:r>
          </a:p>
        </p:txBody>
      </p:sp>
      <p:sp>
        <p:nvSpPr>
          <p:cNvPr id="4" name="TextBox 3"/>
          <p:cNvSpPr txBox="1"/>
          <p:nvPr/>
        </p:nvSpPr>
        <p:spPr>
          <a:xfrm>
            <a:off x="1143000" y="5334000"/>
            <a:ext cx="4038600" cy="369332"/>
          </a:xfrm>
          <a:prstGeom prst="rect">
            <a:avLst/>
          </a:prstGeom>
          <a:noFill/>
        </p:spPr>
        <p:txBody>
          <a:bodyPr wrap="square" rtlCol="0">
            <a:spAutoFit/>
          </a:bodyPr>
          <a:lstStyle/>
          <a:p>
            <a:r>
              <a:rPr lang="en-US" dirty="0" smtClean="0"/>
              <a:t>Resource:   www.stopbullying.gov</a:t>
            </a:r>
            <a:endParaRPr lang="en-US" dirty="0"/>
          </a:p>
        </p:txBody>
      </p:sp>
    </p:spTree>
    <p:extLst>
      <p:ext uri="{BB962C8B-B14F-4D97-AF65-F5344CB8AC3E}">
        <p14:creationId xmlns:p14="http://schemas.microsoft.com/office/powerpoint/2010/main" val="4174825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3886199"/>
          </a:xfrm>
        </p:spPr>
        <p:txBody>
          <a:bodyPr>
            <a:normAutofit/>
          </a:bodyPr>
          <a:lstStyle/>
          <a:p>
            <a:pPr marL="0" indent="0">
              <a:buNone/>
            </a:pPr>
            <a:r>
              <a:rPr lang="en-US" dirty="0" smtClean="0"/>
              <a:t>Facts:</a:t>
            </a:r>
          </a:p>
          <a:p>
            <a:pPr marL="0" indent="0">
              <a:buNone/>
            </a:pPr>
            <a:endParaRPr lang="en-US" dirty="0"/>
          </a:p>
          <a:p>
            <a:r>
              <a:rPr lang="en-US" dirty="0" smtClean="0"/>
              <a:t>Bullying is repeated. It happens more than once.</a:t>
            </a:r>
          </a:p>
          <a:p>
            <a:pPr marL="0" indent="0">
              <a:buNone/>
            </a:pPr>
            <a:endParaRPr lang="en-US" dirty="0" smtClean="0"/>
          </a:p>
          <a:p>
            <a:r>
              <a:rPr lang="en-US" dirty="0" smtClean="0"/>
              <a:t>Bullying creates an “imbalance of power”, meaning the victim often feels powerless to the bully. </a:t>
            </a:r>
          </a:p>
          <a:p>
            <a:endParaRPr lang="en-US" dirty="0"/>
          </a:p>
          <a:p>
            <a:r>
              <a:rPr lang="en-US" dirty="0" smtClean="0"/>
              <a:t>Bullying is not tolerated in schools and needs to be reported. </a:t>
            </a:r>
            <a:endParaRPr lang="en-US" dirty="0"/>
          </a:p>
        </p:txBody>
      </p:sp>
    </p:spTree>
    <p:extLst>
      <p:ext uri="{BB962C8B-B14F-4D97-AF65-F5344CB8AC3E}">
        <p14:creationId xmlns:p14="http://schemas.microsoft.com/office/powerpoint/2010/main" val="664666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Types of Bullying</a:t>
            </a:r>
            <a:endParaRPr lang="en-US" sz="4000" dirty="0"/>
          </a:p>
        </p:txBody>
      </p:sp>
      <p:sp>
        <p:nvSpPr>
          <p:cNvPr id="3" name="Content Placeholder 2"/>
          <p:cNvSpPr>
            <a:spLocks noGrp="1"/>
          </p:cNvSpPr>
          <p:nvPr>
            <p:ph idx="1"/>
          </p:nvPr>
        </p:nvSpPr>
        <p:spPr/>
        <p:txBody>
          <a:bodyPr/>
          <a:lstStyle/>
          <a:p>
            <a:r>
              <a:rPr lang="en-US" dirty="0" smtClean="0"/>
              <a:t>Physical: When bullying occurs physically through hitting, kicking, pushing, shoving or any other manner that can physically hurt someone. </a:t>
            </a:r>
          </a:p>
          <a:p>
            <a:endParaRPr lang="en-US" dirty="0"/>
          </a:p>
          <a:p>
            <a:r>
              <a:rPr lang="en-US" dirty="0" smtClean="0"/>
              <a:t>Verbal: Bullying that involved harsh or aggressive words that may be insulting or even threatening. </a:t>
            </a:r>
          </a:p>
          <a:p>
            <a:pPr marL="0" indent="0">
              <a:buNone/>
            </a:pPr>
            <a:endParaRPr lang="en-US" dirty="0" smtClean="0"/>
          </a:p>
          <a:p>
            <a:r>
              <a:rPr lang="en-US" dirty="0" smtClean="0"/>
              <a:t>Cyber: When bullying occurs online or through text messages. </a:t>
            </a:r>
            <a:endParaRPr lang="en-US" dirty="0"/>
          </a:p>
        </p:txBody>
      </p:sp>
    </p:spTree>
    <p:extLst>
      <p:ext uri="{BB962C8B-B14F-4D97-AF65-F5344CB8AC3E}">
        <p14:creationId xmlns:p14="http://schemas.microsoft.com/office/powerpoint/2010/main" val="780837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4525963"/>
          </a:xfrm>
        </p:spPr>
        <p:txBody>
          <a:bodyPr/>
          <a:lstStyle/>
          <a:p>
            <a:pPr marL="0" indent="0">
              <a:buNone/>
            </a:pPr>
            <a:r>
              <a:rPr lang="en-US" dirty="0" smtClean="0"/>
              <a:t>Examples of bullying include:</a:t>
            </a:r>
          </a:p>
          <a:p>
            <a:pPr marL="0" indent="0">
              <a:buNone/>
            </a:pPr>
            <a:endParaRPr lang="en-US" dirty="0"/>
          </a:p>
          <a:p>
            <a:r>
              <a:rPr lang="en-US" dirty="0" smtClean="0"/>
              <a:t>Purposefully leaving someone out of a group. </a:t>
            </a:r>
          </a:p>
          <a:p>
            <a:r>
              <a:rPr lang="en-US" dirty="0" smtClean="0"/>
              <a:t>Taunting</a:t>
            </a:r>
          </a:p>
          <a:p>
            <a:r>
              <a:rPr lang="en-US" dirty="0" smtClean="0"/>
              <a:t>Threatening </a:t>
            </a:r>
          </a:p>
          <a:p>
            <a:r>
              <a:rPr lang="en-US" dirty="0" smtClean="0"/>
              <a:t>Spreading rumors/ gossiping</a:t>
            </a:r>
          </a:p>
          <a:p>
            <a:r>
              <a:rPr lang="en-US" dirty="0" smtClean="0"/>
              <a:t>Telling someone not to be friends with someone</a:t>
            </a:r>
          </a:p>
          <a:p>
            <a:r>
              <a:rPr lang="en-US" dirty="0" smtClean="0"/>
              <a:t>Intentionally embarrassing someone</a:t>
            </a:r>
          </a:p>
          <a:p>
            <a:endParaRPr lang="en-US" dirty="0" smtClean="0"/>
          </a:p>
        </p:txBody>
      </p:sp>
    </p:spTree>
    <p:extLst>
      <p:ext uri="{BB962C8B-B14F-4D97-AF65-F5344CB8AC3E}">
        <p14:creationId xmlns:p14="http://schemas.microsoft.com/office/powerpoint/2010/main" val="3154450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mages-na.ssl-images-amazon.com/images/I/51LPEX%2BpM7L._SX258_BO1,204,203,2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1507" y="1295400"/>
            <a:ext cx="3924300" cy="3924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651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Discussion Questions:</a:t>
            </a:r>
            <a:endParaRPr lang="en-US" sz="4400" dirty="0"/>
          </a:p>
        </p:txBody>
      </p:sp>
      <p:sp>
        <p:nvSpPr>
          <p:cNvPr id="3" name="Content Placeholder 2"/>
          <p:cNvSpPr>
            <a:spLocks noGrp="1"/>
          </p:cNvSpPr>
          <p:nvPr>
            <p:ph idx="1"/>
          </p:nvPr>
        </p:nvSpPr>
        <p:spPr>
          <a:xfrm>
            <a:off x="457200" y="1600201"/>
            <a:ext cx="8229600" cy="4114800"/>
          </a:xfrm>
        </p:spPr>
        <p:txBody>
          <a:bodyPr/>
          <a:lstStyle/>
          <a:p>
            <a:r>
              <a:rPr lang="en-US" dirty="0" smtClean="0"/>
              <a:t>What were the examples of bullying in this story?</a:t>
            </a:r>
          </a:p>
          <a:p>
            <a:r>
              <a:rPr lang="en-US" dirty="0" smtClean="0"/>
              <a:t>Why do you think Pete was bullying others?</a:t>
            </a:r>
          </a:p>
          <a:p>
            <a:r>
              <a:rPr lang="en-US" dirty="0" smtClean="0"/>
              <a:t>How did his classmates feel when they were being bullied? </a:t>
            </a:r>
          </a:p>
          <a:p>
            <a:r>
              <a:rPr lang="en-US" dirty="0" smtClean="0"/>
              <a:t>What is a bystander? </a:t>
            </a:r>
          </a:p>
          <a:p>
            <a:r>
              <a:rPr lang="en-US" dirty="0" smtClean="0"/>
              <a:t>How did Ralph not act as a bystander? Do you think Pete will bully others again? </a:t>
            </a:r>
          </a:p>
          <a:p>
            <a:endParaRPr lang="en-US" dirty="0" smtClean="0"/>
          </a:p>
          <a:p>
            <a:endParaRPr lang="en-US" dirty="0"/>
          </a:p>
        </p:txBody>
      </p:sp>
    </p:spTree>
    <p:extLst>
      <p:ext uri="{BB962C8B-B14F-4D97-AF65-F5344CB8AC3E}">
        <p14:creationId xmlns:p14="http://schemas.microsoft.com/office/powerpoint/2010/main" val="3704342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318418"/>
            <a:ext cx="8229600" cy="4525963"/>
          </a:xfrm>
        </p:spPr>
        <p:txBody>
          <a:bodyPr/>
          <a:lstStyle/>
          <a:p>
            <a:pPr marL="0" indent="0" algn="ctr">
              <a:buNone/>
            </a:pPr>
            <a:r>
              <a:rPr lang="en-US" dirty="0" smtClean="0"/>
              <a:t>Bystanders are children who see bullying behavior happen but do nothing about it. Bystanders make up the largest population in schools. Experts say that bystanders have the power to reduce bullying in schools by speaking up. </a:t>
            </a:r>
          </a:p>
          <a:p>
            <a:pPr marL="0" indent="0" algn="ctr">
              <a:buNone/>
            </a:pPr>
            <a:endParaRPr lang="en-US" dirty="0"/>
          </a:p>
        </p:txBody>
      </p:sp>
      <p:pic>
        <p:nvPicPr>
          <p:cNvPr id="4098" name="Picture 2" descr="http://notinourstate.weebly.com/uploads/1/7/9/4/17941123/5333301_orig.png?4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581400"/>
            <a:ext cx="5410200" cy="3043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717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600200"/>
          </a:xfrm>
        </p:spPr>
        <p:txBody>
          <a:bodyPr/>
          <a:lstStyle/>
          <a:p>
            <a:r>
              <a:rPr lang="en-US" sz="4400" dirty="0"/>
              <a:t>What can you </a:t>
            </a:r>
            <a:r>
              <a:rPr lang="en-US" sz="4400" dirty="0" smtClean="0"/>
              <a:t>do as a bystander to stop bullying?</a:t>
            </a:r>
            <a:endParaRPr lang="en-US" dirty="0"/>
          </a:p>
        </p:txBody>
      </p:sp>
    </p:spTree>
    <p:extLst>
      <p:ext uri="{BB962C8B-B14F-4D97-AF65-F5344CB8AC3E}">
        <p14:creationId xmlns:p14="http://schemas.microsoft.com/office/powerpoint/2010/main" val="23146773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37</TotalTime>
  <Words>371</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Executive</vt:lpstr>
      <vt:lpstr>PowerPoint Presentation</vt:lpstr>
      <vt:lpstr>PowerPoint Presentation</vt:lpstr>
      <vt:lpstr>PowerPoint Presentation</vt:lpstr>
      <vt:lpstr>Types of Bullying</vt:lpstr>
      <vt:lpstr>PowerPoint Presentation</vt:lpstr>
      <vt:lpstr>PowerPoint Presentation</vt:lpstr>
      <vt:lpstr>Discussion Questions:</vt:lpstr>
      <vt:lpstr>PowerPoint Presentation</vt:lpstr>
      <vt:lpstr>What can you do as a bystander to stop bullying?</vt:lpstr>
      <vt:lpstr>The Promise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dc:title>
  <dc:creator>Windows User</dc:creator>
  <cp:lastModifiedBy>Windows User</cp:lastModifiedBy>
  <cp:revision>9</cp:revision>
  <dcterms:created xsi:type="dcterms:W3CDTF">2016-06-16T18:18:16Z</dcterms:created>
  <dcterms:modified xsi:type="dcterms:W3CDTF">2016-06-16T18:56:10Z</dcterms:modified>
</cp:coreProperties>
</file>