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5" r:id="rId3"/>
    <p:sldId id="257" r:id="rId4"/>
    <p:sldId id="258" r:id="rId5"/>
    <p:sldId id="259" r:id="rId6"/>
    <p:sldId id="260" r:id="rId7"/>
    <p:sldId id="269" r:id="rId8"/>
    <p:sldId id="267" r:id="rId9"/>
    <p:sldId id="271" r:id="rId10"/>
    <p:sldId id="272" r:id="rId11"/>
    <p:sldId id="273" r:id="rId12"/>
    <p:sldId id="276" r:id="rId13"/>
    <p:sldId id="261" r:id="rId14"/>
    <p:sldId id="274" r:id="rId15"/>
    <p:sldId id="275" r:id="rId16"/>
    <p:sldId id="277" r:id="rId17"/>
    <p:sldId id="282" r:id="rId18"/>
    <p:sldId id="280" r:id="rId19"/>
    <p:sldId id="285" r:id="rId20"/>
    <p:sldId id="281" r:id="rId21"/>
    <p:sldId id="286" r:id="rId22"/>
    <p:sldId id="283" r:id="rId23"/>
    <p:sldId id="287" r:id="rId24"/>
    <p:sldId id="262" r:id="rId25"/>
    <p:sldId id="288" r:id="rId26"/>
    <p:sldId id="263" r:id="rId27"/>
    <p:sldId id="264" r:id="rId28"/>
    <p:sldId id="289" r:id="rId29"/>
  </p:sldIdLst>
  <p:sldSz cx="9144000" cy="6858000" type="screen4x3"/>
  <p:notesSz cx="700405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EBE6A-B3E6-4C72-B8A1-E81ADC85B38D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195A-6716-4CD8-8D30-8E40A89FD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0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0100" cy="3459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1195A-6716-4CD8-8D30-8E40A89FD8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42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6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7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0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8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3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0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9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5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4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B7F8-507B-4DF8-BF1A-42EDF89ACB1B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8DE52-2496-4CE5-9009-2E87D0743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AhRf3U50l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Note Taking: The Cornell Way</a:t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Part I of III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86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600200"/>
          </a:xfrm>
        </p:spPr>
        <p:txBody>
          <a:bodyPr/>
          <a:lstStyle/>
          <a:p>
            <a:r>
              <a:rPr lang="en-US" dirty="0" smtClean="0"/>
              <a:t>Quick Write</a:t>
            </a:r>
            <a:br>
              <a:rPr lang="en-US" dirty="0" smtClean="0"/>
            </a:br>
            <a:r>
              <a:rPr lang="en-US" sz="1400" dirty="0" smtClean="0"/>
              <a:t>5minutes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04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Last time we met, you were introduced to Cornell Note Taking. Write a paragraph describing the format of the notes as well as effective note taking strategies. You may use your resources.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447800"/>
            <a:ext cx="69342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abbreviations/symbols</a:t>
            </a:r>
          </a:p>
          <a:p>
            <a:r>
              <a:rPr lang="en-US" sz="2600" dirty="0" smtClean="0"/>
              <a:t>your own words</a:t>
            </a:r>
          </a:p>
          <a:p>
            <a:r>
              <a:rPr lang="en-US" sz="2600" dirty="0" smtClean="0"/>
              <a:t>ask questions</a:t>
            </a:r>
          </a:p>
          <a:p>
            <a:r>
              <a:rPr lang="en-US" sz="2600" dirty="0" smtClean="0"/>
              <a:t>skip lines</a:t>
            </a:r>
          </a:p>
          <a:p>
            <a:r>
              <a:rPr lang="en-US" sz="2600" dirty="0" smtClean="0"/>
              <a:t>pay attention to what's said</a:t>
            </a:r>
          </a:p>
          <a:p>
            <a:pPr lvl="1"/>
            <a:r>
              <a:rPr lang="en-US" sz="2600" dirty="0" smtClean="0"/>
              <a:t>clue words, pauses, repeat, writes on board</a:t>
            </a:r>
          </a:p>
          <a:p>
            <a:r>
              <a:rPr lang="en-US" sz="2600" dirty="0" smtClean="0"/>
              <a:t>brief</a:t>
            </a:r>
          </a:p>
          <a:p>
            <a:pPr lvl="1"/>
            <a:r>
              <a:rPr lang="en-US" sz="2600" dirty="0" smtClean="0"/>
              <a:t>words and/or phrases</a:t>
            </a:r>
          </a:p>
          <a:p>
            <a:pPr lvl="1"/>
            <a:r>
              <a:rPr lang="en-US" sz="2600" dirty="0" smtClean="0"/>
              <a:t>main point</a:t>
            </a:r>
          </a:p>
          <a:p>
            <a:r>
              <a:rPr lang="en-US" sz="2600" dirty="0" smtClean="0"/>
              <a:t>note what is not understood</a:t>
            </a:r>
          </a:p>
          <a:p>
            <a:r>
              <a:rPr lang="en-US" sz="2600" dirty="0" smtClean="0"/>
              <a:t>review &amp; compare notes</a:t>
            </a:r>
          </a:p>
          <a:p>
            <a:r>
              <a:rPr lang="en-US" sz="2600" dirty="0" smtClean="0"/>
              <a:t>legible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6400" y="533400"/>
            <a:ext cx="5334000" cy="639762"/>
          </a:xfrm>
        </p:spPr>
        <p:txBody>
          <a:bodyPr>
            <a:noAutofit/>
          </a:bodyPr>
          <a:lstStyle/>
          <a:p>
            <a:pPr algn="ctr"/>
            <a:r>
              <a:rPr lang="en-US" sz="4800" b="0" dirty="0" smtClean="0"/>
              <a:t>Do’s of Note Taking</a:t>
            </a:r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11595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Y2l4_fzRuxOD8-J1GAS1VUWP_5orzIYgvr4VRRiu54fbd3FV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9141"/>
            <a:ext cx="3505200" cy="612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5989765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How does one become a skilled juggler?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609600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Think</a:t>
            </a:r>
          </a:p>
          <a:p>
            <a:r>
              <a:rPr lang="en-US" sz="3600" dirty="0" smtClean="0"/>
              <a:t>Pair</a:t>
            </a:r>
          </a:p>
          <a:p>
            <a:r>
              <a:rPr lang="en-US" sz="3600" dirty="0" smtClean="0"/>
              <a:t>Share…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01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Do </a:t>
            </a:r>
            <a:endParaRPr lang="en-US" dirty="0" smtClean="0"/>
          </a:p>
          <a:p>
            <a:pPr lvl="1"/>
            <a:r>
              <a:rPr lang="en-US" dirty="0" smtClean="0"/>
              <a:t>so </a:t>
            </a:r>
            <a:r>
              <a:rPr lang="en-US" dirty="0" smtClean="0"/>
              <a:t>that you can see how its </a:t>
            </a:r>
            <a:r>
              <a:rPr lang="en-US" dirty="0" smtClean="0"/>
              <a:t>done</a:t>
            </a:r>
          </a:p>
          <a:p>
            <a:pPr lvl="1"/>
            <a:r>
              <a:rPr lang="en-US" dirty="0" smtClean="0"/>
              <a:t>you copy what I am doing and follow along so that you can see my mental process</a:t>
            </a:r>
            <a:endParaRPr lang="en-US" dirty="0" smtClean="0"/>
          </a:p>
          <a:p>
            <a:pPr lvl="1"/>
            <a:r>
              <a:rPr lang="en-US" dirty="0" smtClean="0"/>
              <a:t>“Good </a:t>
            </a:r>
            <a:r>
              <a:rPr lang="en-US" dirty="0" smtClean="0"/>
              <a:t>Wolf Bad </a:t>
            </a:r>
            <a:r>
              <a:rPr lang="en-US" dirty="0" smtClean="0"/>
              <a:t>Wolf” text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8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52400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Cornell Notes template topic: Good Wolf Bad Wolf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Practice!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</a:t>
            </a:r>
            <a:r>
              <a:rPr lang="en-US" dirty="0" smtClean="0"/>
              <a:t>Do</a:t>
            </a:r>
          </a:p>
          <a:p>
            <a:pPr lvl="1"/>
            <a:r>
              <a:rPr lang="en-US" dirty="0" smtClean="0"/>
              <a:t>so </a:t>
            </a:r>
            <a:r>
              <a:rPr lang="en-US" dirty="0"/>
              <a:t>that with my help you can do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I ask the class questions to probe for relevant information</a:t>
            </a:r>
          </a:p>
          <a:p>
            <a:pPr lvl="1"/>
            <a:r>
              <a:rPr lang="en-US" dirty="0" smtClean="0"/>
              <a:t>The class</a:t>
            </a:r>
            <a:r>
              <a:rPr lang="en-US" dirty="0" smtClean="0"/>
              <a:t> comes up with the information to note</a:t>
            </a:r>
          </a:p>
          <a:p>
            <a:pPr lvl="1"/>
            <a:r>
              <a:rPr lang="en-US" dirty="0" smtClean="0"/>
              <a:t>I will support and correct as needed</a:t>
            </a:r>
            <a:endParaRPr lang="en-US" dirty="0"/>
          </a:p>
          <a:p>
            <a:pPr lvl="1"/>
            <a:r>
              <a:rPr lang="en-US" dirty="0" smtClean="0"/>
              <a:t>“Jeannette </a:t>
            </a:r>
            <a:r>
              <a:rPr lang="en-US" dirty="0" err="1" smtClean="0"/>
              <a:t>Maré</a:t>
            </a:r>
            <a:r>
              <a:rPr lang="en-US" dirty="0" smtClean="0"/>
              <a:t>” text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91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52400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Cornell Notes template topic: Jeannette </a:t>
            </a:r>
            <a:r>
              <a:rPr lang="en-US" dirty="0" err="1" smtClean="0"/>
              <a:t>Maré</a:t>
            </a:r>
            <a:r>
              <a:rPr lang="en-US" dirty="0" smtClean="0"/>
              <a:t> here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3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133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xplain </a:t>
            </a:r>
            <a:r>
              <a:rPr lang="en-US" dirty="0"/>
              <a:t>how the notes we </a:t>
            </a:r>
            <a:r>
              <a:rPr lang="en-US" dirty="0" smtClean="0"/>
              <a:t>took (topic: Jeannette </a:t>
            </a:r>
            <a:r>
              <a:rPr lang="en-US" dirty="0" err="1" smtClean="0"/>
              <a:t>Maré</a:t>
            </a:r>
            <a:r>
              <a:rPr lang="en-US" dirty="0" smtClean="0"/>
              <a:t>) </a:t>
            </a:r>
            <a:r>
              <a:rPr lang="en-US" dirty="0"/>
              <a:t>answer </a:t>
            </a:r>
            <a:r>
              <a:rPr lang="en-US" dirty="0" smtClean="0"/>
              <a:t>the </a:t>
            </a:r>
            <a:r>
              <a:rPr lang="en-US" dirty="0"/>
              <a:t>essential </a:t>
            </a:r>
            <a:r>
              <a:rPr lang="en-US" dirty="0" smtClean="0"/>
              <a:t>question.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12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44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5678" y="1981200"/>
            <a:ext cx="6400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Note Taking: The Cornell Way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2000" dirty="0"/>
              <a:t>Part </a:t>
            </a:r>
            <a:r>
              <a:rPr lang="en-US" sz="2000" dirty="0" smtClean="0"/>
              <a:t>III </a:t>
            </a:r>
            <a:r>
              <a:rPr lang="en-US" sz="2000" dirty="0"/>
              <a:t>of III</a:t>
            </a:r>
          </a:p>
        </p:txBody>
      </p:sp>
    </p:spTree>
    <p:extLst>
      <p:ext uri="{BB962C8B-B14F-4D97-AF65-F5344CB8AC3E}">
        <p14:creationId xmlns:p14="http://schemas.microsoft.com/office/powerpoint/2010/main" val="750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403259"/>
              </p:ext>
            </p:extLst>
          </p:nvPr>
        </p:nvGraphicFramePr>
        <p:xfrm>
          <a:off x="533400" y="609600"/>
          <a:ext cx="8077200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1447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</a:t>
                      </a:r>
                      <a:endParaRPr lang="en-US" sz="1800" dirty="0"/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</a:t>
                      </a:r>
                      <a:endParaRPr lang="en-US" sz="1800" dirty="0"/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</a:t>
                      </a:r>
                      <a:endParaRPr lang="en-US" sz="1800" dirty="0"/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YZ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3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Evaluate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a look at the Cornell Notes Template and the two examples of Cornell Notes that we have worked on together; which elements of Cornell Notes have we not yet worked on?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59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85" y="443553"/>
            <a:ext cx="4114800" cy="928048"/>
          </a:xfrm>
        </p:spPr>
        <p:txBody>
          <a:bodyPr>
            <a:normAutofit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pic>
        <p:nvPicPr>
          <p:cNvPr id="1028" name="Picture 4" descr="http://fmsavid.weebly.com/uploads/2/9/1/1/2911966/13451827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1707"/>
            <a:ext cx="4847936" cy="629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22098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</a:t>
            </a:r>
          </a:p>
          <a:p>
            <a:r>
              <a:rPr lang="en-US" sz="3200" dirty="0" smtClean="0"/>
              <a:t>Cornell</a:t>
            </a:r>
          </a:p>
          <a:p>
            <a:r>
              <a:rPr lang="en-US" sz="3200" dirty="0" smtClean="0"/>
              <a:t>Way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>
          <a:xfrm>
            <a:off x="2224586" y="2701245"/>
            <a:ext cx="1509215" cy="586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1" y="693538"/>
            <a:ext cx="232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Topic/Objective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9447" y="1752600"/>
            <a:ext cx="381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</a:p>
          <a:p>
            <a:r>
              <a:rPr lang="en-US" sz="2800" b="1" dirty="0" err="1" smtClean="0">
                <a:solidFill>
                  <a:srgbClr val="FF0000"/>
                </a:solidFill>
              </a:rPr>
              <a:t>i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n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974119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Notes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5799863"/>
            <a:ext cx="26152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Summary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290936"/>
            <a:ext cx="2996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Essential Question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80499" y="411707"/>
            <a:ext cx="1181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Name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Date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4800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Digital </a:t>
            </a:r>
          </a:p>
          <a:p>
            <a:r>
              <a:rPr lang="en-US" sz="3200" dirty="0" smtClean="0"/>
              <a:t>or</a:t>
            </a:r>
          </a:p>
          <a:p>
            <a:r>
              <a:rPr lang="en-US" sz="3200" dirty="0" smtClean="0"/>
              <a:t>Paper</a:t>
            </a:r>
            <a:endParaRPr lang="en-US" sz="3200" dirty="0"/>
          </a:p>
        </p:txBody>
      </p:sp>
      <p:sp>
        <p:nvSpPr>
          <p:cNvPr id="14" name="Oval 13"/>
          <p:cNvSpPr/>
          <p:nvPr/>
        </p:nvSpPr>
        <p:spPr>
          <a:xfrm>
            <a:off x="4768755" y="288878"/>
            <a:ext cx="3962400" cy="1524000"/>
          </a:xfrm>
          <a:prstGeom prst="ellipse">
            <a:avLst/>
          </a:prstGeom>
          <a:noFill/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23414" y="2874090"/>
            <a:ext cx="2266951" cy="784830"/>
          </a:xfrm>
          <a:prstGeom prst="ellipse">
            <a:avLst/>
          </a:prstGeom>
          <a:noFill/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63872" y="1612614"/>
            <a:ext cx="672153" cy="418724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890447" y="5647942"/>
            <a:ext cx="3276600" cy="105813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14" idx="2"/>
          </p:cNvCxnSpPr>
          <p:nvPr/>
        </p:nvCxnSpPr>
        <p:spPr>
          <a:xfrm flipH="1">
            <a:off x="2979193" y="1050878"/>
            <a:ext cx="1789563" cy="56173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3"/>
          </p:cNvCxnSpPr>
          <p:nvPr/>
        </p:nvCxnSpPr>
        <p:spPr>
          <a:xfrm flipH="1">
            <a:off x="3429000" y="3543984"/>
            <a:ext cx="2826400" cy="13328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2"/>
          </p:cNvCxnSpPr>
          <p:nvPr/>
        </p:nvCxnSpPr>
        <p:spPr>
          <a:xfrm flipH="1">
            <a:off x="3124201" y="3706239"/>
            <a:ext cx="1239671" cy="732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3124202" y="6177010"/>
            <a:ext cx="1766247" cy="1932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83408" y="3624842"/>
            <a:ext cx="54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60093" y="1427947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686619" y="3583899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009901" y="4692134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12493" y="5992344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6327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 </a:t>
            </a:r>
            <a:endParaRPr lang="en-US" dirty="0" smtClean="0"/>
          </a:p>
          <a:p>
            <a:pPr lvl="1"/>
            <a:r>
              <a:rPr lang="en-US" dirty="0" smtClean="0"/>
              <a:t>so </a:t>
            </a:r>
            <a:r>
              <a:rPr lang="en-US" dirty="0"/>
              <a:t>that you can practice on your </a:t>
            </a:r>
            <a:r>
              <a:rPr lang="en-US" dirty="0" smtClean="0"/>
              <a:t>own</a:t>
            </a:r>
          </a:p>
          <a:p>
            <a:pPr lvl="1"/>
            <a:r>
              <a:rPr lang="en-US" dirty="0" smtClean="0"/>
              <a:t>reality YOU are responsible for your learning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eachers cannot/should not tell you what to write for notes</a:t>
            </a:r>
          </a:p>
          <a:p>
            <a:pPr lvl="2"/>
            <a:r>
              <a:rPr lang="en-US" dirty="0" smtClean="0"/>
              <a:t>it's a critical thinking/academic skill that must be developed in order to achieve academic success and be ready for college</a:t>
            </a:r>
            <a:endParaRPr lang="en-US" dirty="0"/>
          </a:p>
          <a:p>
            <a:pPr lvl="1"/>
            <a:r>
              <a:rPr lang="en-US" dirty="0"/>
              <a:t>Jeannette’s </a:t>
            </a:r>
            <a:r>
              <a:rPr lang="en-US" dirty="0" smtClean="0"/>
              <a:t>Story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52400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Cornell Notes template topic: </a:t>
            </a:r>
            <a:r>
              <a:rPr lang="en-US" dirty="0" smtClean="0"/>
              <a:t>Jeannette’s Story </a:t>
            </a:r>
            <a:r>
              <a:rPr lang="en-US" dirty="0" smtClean="0"/>
              <a:t>here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2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06963"/>
          </a:xfrm>
        </p:spPr>
        <p:txBody>
          <a:bodyPr/>
          <a:lstStyle/>
          <a:p>
            <a:r>
              <a:rPr lang="en-US" dirty="0" smtClean="0"/>
              <a:t>read over notes to fill in gaps</a:t>
            </a:r>
          </a:p>
          <a:p>
            <a:pPr lvl="1"/>
            <a:r>
              <a:rPr lang="en-US" dirty="0" smtClean="0"/>
              <a:t>alone (give two minutes to do so)</a:t>
            </a:r>
          </a:p>
          <a:p>
            <a:pPr lvl="2"/>
            <a:r>
              <a:rPr lang="en-US" dirty="0" smtClean="0"/>
              <a:t>check:</a:t>
            </a:r>
          </a:p>
          <a:p>
            <a:pPr lvl="3"/>
            <a:r>
              <a:rPr lang="en-US" dirty="0" smtClean="0"/>
              <a:t> spelling</a:t>
            </a:r>
          </a:p>
          <a:p>
            <a:pPr lvl="3"/>
            <a:r>
              <a:rPr lang="en-US" dirty="0" smtClean="0"/>
              <a:t>legibility</a:t>
            </a:r>
          </a:p>
          <a:p>
            <a:pPr lvl="2"/>
            <a:r>
              <a:rPr lang="en-US" dirty="0" smtClean="0"/>
              <a:t>add or cross out info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read over notes to fill in gaps</a:t>
            </a:r>
          </a:p>
          <a:p>
            <a:pPr lvl="1"/>
            <a:r>
              <a:rPr lang="en-US" dirty="0"/>
              <a:t>collaboratively (using a new color) (give 10min to do so)</a:t>
            </a:r>
          </a:p>
          <a:p>
            <a:pPr lvl="2"/>
            <a:r>
              <a:rPr lang="en-US" dirty="0"/>
              <a:t>take turns sharing</a:t>
            </a:r>
          </a:p>
          <a:p>
            <a:pPr lvl="3"/>
            <a:r>
              <a:rPr lang="en-US" dirty="0"/>
              <a:t>add info as needed</a:t>
            </a:r>
          </a:p>
          <a:p>
            <a:pPr lvl="3"/>
            <a:r>
              <a:rPr lang="en-US" dirty="0"/>
              <a:t>ask one another ?s to increase </a:t>
            </a:r>
            <a:r>
              <a:rPr lang="en-US" dirty="0" smtClean="0"/>
              <a:t>understanding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notes section to create corresponding questions</a:t>
            </a:r>
          </a:p>
          <a:p>
            <a:pPr lvl="1"/>
            <a:r>
              <a:rPr lang="en-US" dirty="0" smtClean="0"/>
              <a:t>level 1, 2, or 3</a:t>
            </a:r>
          </a:p>
          <a:p>
            <a:pPr lvl="1"/>
            <a:r>
              <a:rPr lang="en-US" dirty="0" smtClean="0"/>
              <a:t>clarify meaning of concepts</a:t>
            </a:r>
          </a:p>
          <a:p>
            <a:pPr lvl="1"/>
            <a:r>
              <a:rPr lang="en-US" dirty="0" smtClean="0"/>
              <a:t>reveal relationships</a:t>
            </a:r>
          </a:p>
          <a:p>
            <a:r>
              <a:rPr lang="en-US" dirty="0" smtClean="0"/>
              <a:t>questions should be in questions section</a:t>
            </a:r>
          </a:p>
          <a:p>
            <a:r>
              <a:rPr lang="en-US" dirty="0" smtClean="0"/>
              <a:t>one question per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0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this space </a:t>
            </a:r>
            <a:r>
              <a:rPr lang="en-US" smtClean="0"/>
              <a:t>to summarize the notes on that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4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to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Locate both your Good Wolf Bad Wolf notes and your Jeannette </a:t>
            </a:r>
            <a:r>
              <a:rPr lang="en-US" dirty="0" err="1" smtClean="0"/>
              <a:t>Maré</a:t>
            </a:r>
            <a:r>
              <a:rPr lang="en-US" dirty="0" smtClean="0"/>
              <a:t> notes. Complete the question and summary section for each set of notes so that they </a:t>
            </a:r>
            <a:r>
              <a:rPr lang="en-US" smtClean="0"/>
              <a:t>are completed Cornell </a:t>
            </a:r>
            <a:r>
              <a:rPr lang="en-US" dirty="0" smtClean="0"/>
              <a:t>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2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stay engaged</a:t>
            </a:r>
          </a:p>
          <a:p>
            <a:r>
              <a:rPr lang="en-US" dirty="0" smtClean="0"/>
              <a:t>conceptualize/understand ideas being presented</a:t>
            </a:r>
          </a:p>
          <a:p>
            <a:r>
              <a:rPr lang="en-US" dirty="0" smtClean="0"/>
              <a:t>remember what you are taught</a:t>
            </a:r>
          </a:p>
          <a:p>
            <a:r>
              <a:rPr lang="en-US" dirty="0" smtClean="0"/>
              <a:t>test resource</a:t>
            </a:r>
          </a:p>
          <a:p>
            <a:r>
              <a:rPr lang="en-US" dirty="0" smtClean="0"/>
              <a:t>synthesize and apply ideas (common core)</a:t>
            </a:r>
          </a:p>
          <a:p>
            <a:r>
              <a:rPr lang="en-US" dirty="0" smtClean="0">
                <a:effectLst/>
              </a:rPr>
              <a:t>academic skill building</a:t>
            </a:r>
          </a:p>
          <a:p>
            <a:pPr lvl="1"/>
            <a:r>
              <a:rPr lang="en-US" dirty="0" smtClean="0">
                <a:effectLst/>
              </a:rPr>
              <a:t>ability to select important material &amp; discard unimportant material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5946212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https://www.youtube.com/watch?v=UAhRf3U50lM</a:t>
            </a:r>
            <a:endParaRPr lang="en-US" dirty="0" smtClean="0"/>
          </a:p>
          <a:p>
            <a:pPr algn="ctr"/>
            <a:r>
              <a:rPr lang="en-US" dirty="0" smtClean="0"/>
              <a:t>(stop at :30)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36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85" y="443553"/>
            <a:ext cx="4114800" cy="928048"/>
          </a:xfrm>
        </p:spPr>
        <p:txBody>
          <a:bodyPr>
            <a:normAutofit/>
          </a:bodyPr>
          <a:lstStyle/>
          <a:p>
            <a:r>
              <a:rPr lang="en-US" dirty="0" smtClean="0"/>
              <a:t>How?</a:t>
            </a:r>
            <a:endParaRPr lang="en-US" dirty="0"/>
          </a:p>
        </p:txBody>
      </p:sp>
      <p:pic>
        <p:nvPicPr>
          <p:cNvPr id="1028" name="Picture 4" descr="http://fmsavid.weebly.com/uploads/2/9/1/1/2911966/13451827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1707"/>
            <a:ext cx="4847936" cy="629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22098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</a:t>
            </a:r>
          </a:p>
          <a:p>
            <a:r>
              <a:rPr lang="en-US" sz="3200" dirty="0" smtClean="0"/>
              <a:t>Cornell</a:t>
            </a:r>
          </a:p>
          <a:p>
            <a:r>
              <a:rPr lang="en-US" sz="3200" dirty="0" smtClean="0"/>
              <a:t>Way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>
          <a:xfrm>
            <a:off x="2224586" y="2701245"/>
            <a:ext cx="1509215" cy="586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1" y="693538"/>
            <a:ext cx="232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Topic/Objective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9447" y="1752600"/>
            <a:ext cx="381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</a:p>
          <a:p>
            <a:r>
              <a:rPr lang="en-US" sz="2800" b="1" dirty="0" err="1" smtClean="0">
                <a:solidFill>
                  <a:srgbClr val="FF0000"/>
                </a:solidFill>
              </a:rPr>
              <a:t>i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n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974119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Notes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5799863"/>
            <a:ext cx="26152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Summary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290936"/>
            <a:ext cx="2996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Essential Question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80499" y="411707"/>
            <a:ext cx="1181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Name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Date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4800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Digital </a:t>
            </a:r>
          </a:p>
          <a:p>
            <a:r>
              <a:rPr lang="en-US" sz="3200" dirty="0" smtClean="0"/>
              <a:t>or</a:t>
            </a:r>
          </a:p>
          <a:p>
            <a:r>
              <a:rPr lang="en-US" sz="3200" dirty="0" smtClean="0"/>
              <a:t>Paper</a:t>
            </a:r>
            <a:endParaRPr lang="en-US" sz="3200" dirty="0"/>
          </a:p>
        </p:txBody>
      </p:sp>
      <p:sp>
        <p:nvSpPr>
          <p:cNvPr id="14" name="Oval 13"/>
          <p:cNvSpPr/>
          <p:nvPr/>
        </p:nvSpPr>
        <p:spPr>
          <a:xfrm>
            <a:off x="4768755" y="288878"/>
            <a:ext cx="3962400" cy="1524000"/>
          </a:xfrm>
          <a:prstGeom prst="ellipse">
            <a:avLst/>
          </a:prstGeom>
          <a:noFill/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23414" y="2874090"/>
            <a:ext cx="2266951" cy="784830"/>
          </a:xfrm>
          <a:prstGeom prst="ellipse">
            <a:avLst/>
          </a:prstGeom>
          <a:noFill/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63872" y="1612614"/>
            <a:ext cx="672153" cy="418724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890447" y="5647942"/>
            <a:ext cx="3276600" cy="105813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14" idx="2"/>
          </p:cNvCxnSpPr>
          <p:nvPr/>
        </p:nvCxnSpPr>
        <p:spPr>
          <a:xfrm flipH="1">
            <a:off x="2979193" y="1050878"/>
            <a:ext cx="1789563" cy="56173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3"/>
          </p:cNvCxnSpPr>
          <p:nvPr/>
        </p:nvCxnSpPr>
        <p:spPr>
          <a:xfrm flipH="1">
            <a:off x="3429000" y="3543984"/>
            <a:ext cx="2826400" cy="13328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2"/>
          </p:cNvCxnSpPr>
          <p:nvPr/>
        </p:nvCxnSpPr>
        <p:spPr>
          <a:xfrm flipH="1">
            <a:off x="3124201" y="3706239"/>
            <a:ext cx="1239671" cy="732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3124202" y="6177010"/>
            <a:ext cx="1766247" cy="1932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83408" y="3624842"/>
            <a:ext cx="54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60093" y="1427947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686619" y="3583899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009901" y="4692134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12493" y="5992344"/>
            <a:ext cx="4191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79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skill built over time</a:t>
            </a:r>
          </a:p>
          <a:p>
            <a:r>
              <a:rPr lang="en-US" dirty="0" smtClean="0"/>
              <a:t>should relate to the topic/essential question</a:t>
            </a:r>
          </a:p>
          <a:p>
            <a:pPr lvl="1"/>
            <a:r>
              <a:rPr lang="en-US" dirty="0" smtClean="0"/>
              <a:t>main idea</a:t>
            </a:r>
          </a:p>
          <a:p>
            <a:pPr lvl="1"/>
            <a:r>
              <a:rPr lang="en-US" dirty="0" smtClean="0"/>
              <a:t>the gist</a:t>
            </a:r>
          </a:p>
          <a:p>
            <a:pPr lvl="1"/>
            <a:r>
              <a:rPr lang="en-US" dirty="0" smtClean="0"/>
              <a:t>the essence</a:t>
            </a:r>
          </a:p>
          <a:p>
            <a:r>
              <a:rPr lang="en-US" dirty="0" smtClean="0"/>
              <a:t>one page per lecture/class one side only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492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609600"/>
            <a:ext cx="4040188" cy="639762"/>
          </a:xfrm>
        </p:spPr>
        <p:txBody>
          <a:bodyPr>
            <a:noAutofit/>
          </a:bodyPr>
          <a:lstStyle/>
          <a:p>
            <a:pPr algn="ctr"/>
            <a:r>
              <a:rPr lang="en-US" sz="4400" b="0" dirty="0" smtClean="0"/>
              <a:t>Don’t</a:t>
            </a:r>
            <a:endParaRPr lang="en-US" sz="44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1" y="1447800"/>
            <a:ext cx="4040188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abbreviations/symbols</a:t>
            </a:r>
          </a:p>
          <a:p>
            <a:r>
              <a:rPr lang="en-US" sz="2600" dirty="0" smtClean="0"/>
              <a:t>your own words</a:t>
            </a:r>
          </a:p>
          <a:p>
            <a:r>
              <a:rPr lang="en-US" sz="2600" dirty="0" smtClean="0"/>
              <a:t>ask questions</a:t>
            </a:r>
          </a:p>
          <a:p>
            <a:r>
              <a:rPr lang="en-US" sz="2600" dirty="0" smtClean="0"/>
              <a:t>skip lines</a:t>
            </a:r>
          </a:p>
          <a:p>
            <a:r>
              <a:rPr lang="en-US" sz="2600" dirty="0" smtClean="0"/>
              <a:t>pay attention to what's said</a:t>
            </a:r>
          </a:p>
          <a:p>
            <a:pPr lvl="1"/>
            <a:r>
              <a:rPr lang="en-US" sz="2600" dirty="0" smtClean="0"/>
              <a:t>clue words, pauses, repeat, writes on board</a:t>
            </a:r>
          </a:p>
          <a:p>
            <a:r>
              <a:rPr lang="en-US" sz="2600" dirty="0" smtClean="0"/>
              <a:t>brief</a:t>
            </a:r>
          </a:p>
          <a:p>
            <a:pPr lvl="1"/>
            <a:r>
              <a:rPr lang="en-US" sz="2600" dirty="0" smtClean="0"/>
              <a:t>words and/or phrases</a:t>
            </a:r>
          </a:p>
          <a:p>
            <a:pPr lvl="1"/>
            <a:r>
              <a:rPr lang="en-US" sz="2600" dirty="0" smtClean="0"/>
              <a:t>main point</a:t>
            </a:r>
          </a:p>
          <a:p>
            <a:r>
              <a:rPr lang="en-US" sz="2600" dirty="0" smtClean="0"/>
              <a:t>note what is not understood</a:t>
            </a:r>
          </a:p>
          <a:p>
            <a:r>
              <a:rPr lang="en-US" sz="2600" dirty="0" smtClean="0"/>
              <a:t>review &amp; compare notes</a:t>
            </a:r>
          </a:p>
          <a:p>
            <a:r>
              <a:rPr lang="en-US" sz="2600" dirty="0" smtClean="0"/>
              <a:t>legible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2" y="533400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en-US" sz="4400" b="0" dirty="0" smtClean="0"/>
              <a:t>Do</a:t>
            </a:r>
            <a:endParaRPr lang="en-US" sz="44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1" y="1447800"/>
            <a:ext cx="4041775" cy="42672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complete sentences</a:t>
            </a:r>
          </a:p>
          <a:p>
            <a:r>
              <a:rPr lang="en-US" sz="2200" dirty="0" smtClean="0"/>
              <a:t>word for word</a:t>
            </a:r>
          </a:p>
          <a:p>
            <a:r>
              <a:rPr lang="en-US" sz="2200" dirty="0" smtClean="0"/>
              <a:t>write in paragraphs</a:t>
            </a:r>
          </a:p>
          <a:p>
            <a:r>
              <a:rPr lang="en-US" sz="2200" dirty="0" smtClean="0"/>
              <a:t>spelling &amp; grammar</a:t>
            </a:r>
          </a:p>
          <a:p>
            <a:r>
              <a:rPr lang="en-US" sz="2200" dirty="0" smtClean="0"/>
              <a:t>allow distractions</a:t>
            </a:r>
          </a:p>
          <a:p>
            <a:r>
              <a:rPr lang="en-US" sz="2200" dirty="0" smtClean="0"/>
              <a:t>stop to ponder</a:t>
            </a:r>
          </a:p>
          <a:p>
            <a:r>
              <a:rPr lang="en-US" sz="2200" dirty="0" smtClean="0"/>
              <a:t>give up</a:t>
            </a:r>
          </a:p>
          <a:p>
            <a:r>
              <a:rPr lang="en-US" sz="2200" dirty="0" smtClean="0"/>
              <a:t>ignore your notes after you take them</a:t>
            </a:r>
          </a:p>
          <a:p>
            <a:r>
              <a:rPr lang="en-US" sz="2200" dirty="0" smtClean="0"/>
              <a:t>copy what's on a board w/o paying attention to what is being said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0662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To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beneficial to take notes?</a:t>
            </a:r>
          </a:p>
          <a:p>
            <a:r>
              <a:rPr lang="en-US" dirty="0" smtClean="0"/>
              <a:t>What should your notes relate to or focus on?</a:t>
            </a:r>
          </a:p>
          <a:p>
            <a:r>
              <a:rPr lang="en-US" dirty="0" smtClean="0"/>
              <a:t>List two Don’ts of Note Taking</a:t>
            </a:r>
          </a:p>
          <a:p>
            <a:r>
              <a:rPr lang="en-US" dirty="0" smtClean="0"/>
              <a:t>List Two Do’s of Note Taking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407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 Taking: The Cornell Way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>P</a:t>
            </a:r>
            <a:r>
              <a:rPr lang="en-US" sz="2200" dirty="0" smtClean="0"/>
              <a:t>art II </a:t>
            </a:r>
            <a:r>
              <a:rPr lang="en-US" sz="2200" dirty="0"/>
              <a:t>of III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5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16715</TotalTime>
  <Words>738</Words>
  <Application>Microsoft Office PowerPoint</Application>
  <PresentationFormat>On-screen Show (4:3)</PresentationFormat>
  <Paragraphs>199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Note Taking: The Cornell Way  Part I of III</vt:lpstr>
      <vt:lpstr>PowerPoint Presentation</vt:lpstr>
      <vt:lpstr>Why?</vt:lpstr>
      <vt:lpstr>How?</vt:lpstr>
      <vt:lpstr>Notes</vt:lpstr>
      <vt:lpstr>PowerPoint Presentation</vt:lpstr>
      <vt:lpstr>Ticket To Leave</vt:lpstr>
      <vt:lpstr>PowerPoint Presentation</vt:lpstr>
      <vt:lpstr>Note Taking: The Cornell Way  Part II of III </vt:lpstr>
      <vt:lpstr>Quick Write 5minutes</vt:lpstr>
      <vt:lpstr>PowerPoint Presentation</vt:lpstr>
      <vt:lpstr>PowerPoint Presentation</vt:lpstr>
      <vt:lpstr>Let’s Practice!</vt:lpstr>
      <vt:lpstr>PowerPoint Presentation</vt:lpstr>
      <vt:lpstr>Let’s Practice!</vt:lpstr>
      <vt:lpstr>PowerPoint Presentation</vt:lpstr>
      <vt:lpstr>Quick Write</vt:lpstr>
      <vt:lpstr>PowerPoint Presentation</vt:lpstr>
      <vt:lpstr>PowerPoint Presentation</vt:lpstr>
      <vt:lpstr>PowerPoint Presentation</vt:lpstr>
      <vt:lpstr>Review</vt:lpstr>
      <vt:lpstr>Lets Practice!</vt:lpstr>
      <vt:lpstr>PowerPoint Presentation</vt:lpstr>
      <vt:lpstr>Now What?</vt:lpstr>
      <vt:lpstr>Now What?</vt:lpstr>
      <vt:lpstr>Questions</vt:lpstr>
      <vt:lpstr>Summary</vt:lpstr>
      <vt:lpstr>Ticket to Leave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Cornell Notes</dc:title>
  <dc:creator>Windows User</dc:creator>
  <cp:lastModifiedBy>Windows User</cp:lastModifiedBy>
  <cp:revision>69</cp:revision>
  <cp:lastPrinted>2014-11-13T17:18:13Z</cp:lastPrinted>
  <dcterms:created xsi:type="dcterms:W3CDTF">2014-10-13T18:47:33Z</dcterms:created>
  <dcterms:modified xsi:type="dcterms:W3CDTF">2014-12-01T19:06:40Z</dcterms:modified>
</cp:coreProperties>
</file>