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76" r:id="rId3"/>
    <p:sldId id="263" r:id="rId4"/>
    <p:sldId id="277" r:id="rId5"/>
    <p:sldId id="260" r:id="rId6"/>
    <p:sldId id="261" r:id="rId7"/>
    <p:sldId id="268" r:id="rId8"/>
    <p:sldId id="269" r:id="rId9"/>
    <p:sldId id="274" r:id="rId10"/>
    <p:sldId id="275" r:id="rId11"/>
    <p:sldId id="270" r:id="rId1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68" d="100"/>
          <a:sy n="68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08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7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12/8/2014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dirty="0" smtClean="0"/>
              <a:t>Kindness Month  </a:t>
            </a:r>
            <a:r>
              <a:rPr lang="en-US" sz="1100" dirty="0" smtClean="0">
                <a:latin typeface="Wingdings" panose="05000000000000000000" pitchFamily="2" charset="2"/>
              </a:rPr>
              <a:t>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Sunnyside Unified School District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 Making Kinder Choices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35429" y="838200"/>
            <a:ext cx="7086600" cy="1066800"/>
          </a:xfrm>
        </p:spPr>
        <p:txBody>
          <a:bodyPr/>
          <a:lstStyle>
            <a:extLst/>
          </a:lstStyle>
          <a:p>
            <a:pPr algn="ctr"/>
            <a:r>
              <a:rPr lang="en-US" b="1" dirty="0" smtClean="0"/>
              <a:t>Be an Ally</a:t>
            </a:r>
            <a:r>
              <a:rPr lang="en-US" dirty="0" smtClean="0"/>
              <a:t>, </a:t>
            </a:r>
            <a:r>
              <a:rPr lang="en-US" i="1" dirty="0" smtClean="0"/>
              <a:t>not a Bystander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5429" y="4495800"/>
            <a:ext cx="7086600" cy="1676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</a:t>
            </a:r>
            <a:r>
              <a:rPr lang="en-US" sz="2400" b="1" dirty="0"/>
              <a:t>ally</a:t>
            </a:r>
            <a:r>
              <a:rPr lang="en-US" sz="2400" dirty="0"/>
              <a:t> stands up for those being teased and </a:t>
            </a:r>
            <a:r>
              <a:rPr lang="en-US" sz="2400" dirty="0" smtClean="0"/>
              <a:t>bullied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Allies</a:t>
            </a:r>
            <a:r>
              <a:rPr lang="en-US" sz="2400" dirty="0"/>
              <a:t> are practicing </a:t>
            </a:r>
            <a:r>
              <a:rPr lang="en-US" sz="2400" dirty="0" smtClean="0"/>
              <a:t>leadership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b="1" dirty="0"/>
              <a:t>ally</a:t>
            </a:r>
            <a:r>
              <a:rPr lang="en-US" sz="2400" dirty="0"/>
              <a:t> helps new </a:t>
            </a:r>
            <a:r>
              <a:rPr lang="en-US" sz="2400" dirty="0" smtClean="0"/>
              <a:t>students, those in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b="1" dirty="0"/>
              <a:t>llies</a:t>
            </a:r>
            <a:r>
              <a:rPr lang="en-US" sz="2400" dirty="0"/>
              <a:t> makes </a:t>
            </a:r>
            <a:r>
              <a:rPr lang="en-US" sz="2400" dirty="0" smtClean="0"/>
              <a:t>this </a:t>
            </a:r>
            <a:r>
              <a:rPr lang="en-US" sz="2400" dirty="0"/>
              <a:t>a k</a:t>
            </a:r>
            <a:r>
              <a:rPr lang="en-US" sz="2400" dirty="0" smtClean="0"/>
              <a:t>ind </a:t>
            </a:r>
            <a:r>
              <a:rPr lang="en-US" sz="2400" dirty="0"/>
              <a:t>c</a:t>
            </a:r>
            <a:r>
              <a:rPr lang="en-US" sz="2400" dirty="0" smtClean="0"/>
              <a:t>ampus!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2391"/>
          <a:stretch>
            <a:fillRect/>
          </a:stretch>
        </p:blipFill>
        <p:spPr>
          <a:xfrm>
            <a:off x="2743200" y="2133600"/>
            <a:ext cx="2209800" cy="2209800"/>
          </a:xfrm>
        </p:spPr>
      </p:pic>
    </p:spTree>
    <p:extLst>
      <p:ext uri="{BB962C8B-B14F-4D97-AF65-F5344CB8AC3E}">
        <p14:creationId xmlns:p14="http://schemas.microsoft.com/office/powerpoint/2010/main" val="1063409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848600" cy="1143000"/>
          </a:xfrm>
        </p:spPr>
        <p:txBody>
          <a:bodyPr/>
          <a:lstStyle/>
          <a:p>
            <a:r>
              <a:rPr lang="en-US" b="1" dirty="0" smtClean="0"/>
              <a:t>Final thought…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Quickwrite:</a:t>
            </a:r>
          </a:p>
          <a:p>
            <a:r>
              <a:rPr lang="en-US" dirty="0" smtClean="0"/>
              <a:t>Can you think of one person here at school that you know or have seen that needs an ally? </a:t>
            </a:r>
          </a:p>
          <a:p>
            <a:r>
              <a:rPr lang="en-US" dirty="0" smtClean="0"/>
              <a:t>What could you do to help?</a:t>
            </a:r>
          </a:p>
        </p:txBody>
      </p:sp>
    </p:spTree>
    <p:extLst>
      <p:ext uri="{BB962C8B-B14F-4D97-AF65-F5344CB8AC3E}">
        <p14:creationId xmlns:p14="http://schemas.microsoft.com/office/powerpoint/2010/main" val="26387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24000"/>
            <a:ext cx="6629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Essential </a:t>
            </a:r>
            <a:r>
              <a:rPr lang="en-US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?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3200" b="1" dirty="0"/>
              <a:t>Is it possible to make </a:t>
            </a:r>
            <a:r>
              <a:rPr lang="en-US" sz="3200" b="1" dirty="0" smtClean="0"/>
              <a:t>kind, responsible </a:t>
            </a:r>
            <a:r>
              <a:rPr lang="en-US" sz="3200" b="1" dirty="0"/>
              <a:t>choices </a:t>
            </a:r>
            <a:r>
              <a:rPr lang="en-US" sz="3200" b="1" dirty="0" smtClean="0"/>
              <a:t>even in </a:t>
            </a:r>
            <a:r>
              <a:rPr lang="en-US" sz="3200" b="1" dirty="0"/>
              <a:t>difficult or threatening situations?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36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495800" cy="4495800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457200" y="990600"/>
            <a:ext cx="8153400" cy="1143000"/>
          </a:xfrm>
          <a:prstGeom prst="rect">
            <a:avLst/>
          </a:prstGeom>
        </p:spPr>
        <p:txBody>
          <a:bodyPr vert="horz" tIns="91440" bIns="91440" rtlCol="0" anchor="t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800" i="1" dirty="0" smtClean="0"/>
              <a:t>How are we doing? Is this a kind school?</a:t>
            </a:r>
            <a:endParaRPr lang="en-US" sz="2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83017"/>
            <a:ext cx="6629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Review</a:t>
            </a:r>
          </a:p>
          <a:p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Bullying: </a:t>
            </a:r>
            <a:r>
              <a:rPr lang="en-US" sz="3200" i="1" dirty="0" smtClean="0"/>
              <a:t>A </a:t>
            </a:r>
            <a:r>
              <a:rPr lang="en-US" sz="3200" i="1" dirty="0"/>
              <a:t>person is bullied when they’re</a:t>
            </a:r>
            <a:r>
              <a:rPr lang="en-US" sz="3200" dirty="0"/>
              <a:t> </a:t>
            </a:r>
            <a:r>
              <a:rPr lang="en-US" sz="3200" i="1" dirty="0"/>
              <a:t>harmed and harass in a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i="1" dirty="0"/>
              <a:t>Deliberate</a:t>
            </a:r>
            <a:r>
              <a:rPr lang="en-US" sz="2800" i="1" dirty="0"/>
              <a:t> (on purpose), 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i="1" dirty="0"/>
              <a:t>Repeated, 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or </a:t>
            </a:r>
            <a:r>
              <a:rPr lang="en-US" sz="2800" b="1" i="1" dirty="0"/>
              <a:t>hostile</a:t>
            </a:r>
            <a:r>
              <a:rPr lang="en-US" sz="2800" i="1" dirty="0"/>
              <a:t> manner (intimidating  &amp; aggressive), that creates an imbalance of power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81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duotone>
              <a:srgbClr val="000000"/>
              <a:schemeClr val="accent5"/>
            </a:duotone>
          </a:blip>
          <a:srcRect t="2556" b="2556"/>
          <a:stretch>
            <a:fillRect/>
          </a:stretch>
        </p:blipFill>
        <p:spPr>
          <a:xfrm>
            <a:off x="304800" y="228600"/>
            <a:ext cx="4754563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246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Why be kind?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Acts of kindness improve the functioning of the </a:t>
            </a:r>
            <a:r>
              <a:rPr lang="en-US" b="1" dirty="0" smtClean="0"/>
              <a:t>immune system, </a:t>
            </a:r>
            <a:r>
              <a:rPr lang="en-US" dirty="0" smtClean="0"/>
              <a:t>both the recipient, the person being kind, and even observers </a:t>
            </a:r>
            <a:r>
              <a:rPr lang="en-US" sz="1600" dirty="0" smtClean="0"/>
              <a:t>(Dyer).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Researchers found that </a:t>
            </a:r>
            <a:r>
              <a:rPr lang="en-US" b="1" dirty="0" smtClean="0"/>
              <a:t>altruism</a:t>
            </a:r>
            <a:r>
              <a:rPr lang="en-US" dirty="0" smtClean="0"/>
              <a:t> </a:t>
            </a:r>
            <a:r>
              <a:rPr lang="en-US" b="1" dirty="0" smtClean="0"/>
              <a:t>can spread by three degrees </a:t>
            </a:r>
            <a:r>
              <a:rPr lang="en-US" dirty="0" smtClean="0"/>
              <a:t>– from person to person to person to person </a:t>
            </a:r>
            <a:r>
              <a:rPr lang="en-US" sz="1400" dirty="0" smtClean="0"/>
              <a:t>(Fowler &amp; Christakis).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People who provide social support to others have </a:t>
            </a:r>
            <a:r>
              <a:rPr lang="en-US" b="1" dirty="0" smtClean="0"/>
              <a:t>direct health benefits </a:t>
            </a:r>
            <a:r>
              <a:rPr lang="en-US" sz="1400" dirty="0" smtClean="0"/>
              <a:t>(John’s Hopkins University).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People who volunteer in their communities </a:t>
            </a:r>
            <a:r>
              <a:rPr lang="en-US" b="1" dirty="0" smtClean="0"/>
              <a:t>live longer </a:t>
            </a:r>
            <a:r>
              <a:rPr lang="en-US" sz="1400" dirty="0" smtClean="0"/>
              <a:t>(Konrath, et al.).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7772400" cy="1295400"/>
          </a:xfrm>
        </p:spPr>
        <p:txBody>
          <a:bodyPr/>
          <a:lstStyle>
            <a:extLst/>
          </a:lstStyle>
          <a:p>
            <a:r>
              <a:rPr lang="en-US" sz="3200" dirty="0" smtClean="0"/>
              <a:t>If kindness is a skill…</a:t>
            </a:r>
          </a:p>
          <a:p>
            <a:pPr algn="r"/>
            <a:r>
              <a:rPr lang="en-US" sz="3200" i="1" dirty="0" smtClean="0"/>
              <a:t>How do we teach it?</a:t>
            </a:r>
            <a:endParaRPr lang="en-US" sz="3200" i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5" r="25045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4167"/>
          <a:stretch>
            <a:fillRect/>
          </a:stretch>
        </p:blipFill>
        <p:spPr>
          <a:xfrm>
            <a:off x="6096000" y="533400"/>
            <a:ext cx="2590800" cy="3454400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" b="206"/>
          <a:stretch>
            <a:fillRect/>
          </a:stretch>
        </p:blipFill>
        <p:spPr>
          <a:xfrm>
            <a:off x="3200400" y="533400"/>
            <a:ext cx="2590800" cy="3454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 Corners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Four choices:</a:t>
            </a:r>
          </a:p>
          <a:p>
            <a:r>
              <a:rPr lang="en-US" b="1" dirty="0" smtClean="0"/>
              <a:t>Ignore</a:t>
            </a:r>
            <a:r>
              <a:rPr lang="en-US" dirty="0" smtClean="0"/>
              <a:t> the situation or </a:t>
            </a:r>
            <a:r>
              <a:rPr lang="en-US" b="1" dirty="0" smtClean="0"/>
              <a:t>walk</a:t>
            </a:r>
            <a:r>
              <a:rPr lang="en-US" dirty="0" smtClean="0"/>
              <a:t> away</a:t>
            </a:r>
          </a:p>
          <a:p>
            <a:r>
              <a:rPr lang="en-US" b="1" dirty="0" smtClean="0"/>
              <a:t>Intervene</a:t>
            </a:r>
            <a:r>
              <a:rPr lang="en-US" dirty="0" smtClean="0"/>
              <a:t> myself to stop or </a:t>
            </a:r>
            <a:r>
              <a:rPr lang="en-US" b="1" dirty="0" smtClean="0"/>
              <a:t>mediate</a:t>
            </a:r>
            <a:r>
              <a:rPr lang="en-US" dirty="0" smtClean="0"/>
              <a:t> the situation</a:t>
            </a:r>
          </a:p>
          <a:p>
            <a:r>
              <a:rPr lang="en-US" b="1" dirty="0" smtClean="0"/>
              <a:t>Talk</a:t>
            </a:r>
            <a:r>
              <a:rPr lang="en-US" dirty="0" smtClean="0"/>
              <a:t> to the person in private</a:t>
            </a:r>
          </a:p>
          <a:p>
            <a:r>
              <a:rPr lang="en-US" b="1" dirty="0" smtClean="0"/>
              <a:t>Seek help </a:t>
            </a:r>
            <a:r>
              <a:rPr lang="en-US" dirty="0" smtClean="0"/>
              <a:t>from an adult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Process ?s</a:t>
            </a:r>
            <a:br>
              <a:rPr lang="en-US" b="1" dirty="0" smtClean="0"/>
            </a:br>
            <a:r>
              <a:rPr lang="en-US" sz="2200" b="1" dirty="0" smtClean="0"/>
              <a:t>Let’s talk about : </a:t>
            </a:r>
            <a:r>
              <a:rPr lang="en-US" sz="2200" i="1" dirty="0" smtClean="0"/>
              <a:t>Did </a:t>
            </a:r>
            <a:r>
              <a:rPr lang="en-US" sz="2200" i="1" dirty="0"/>
              <a:t>you respond differently in different </a:t>
            </a:r>
            <a:r>
              <a:rPr lang="en-US" sz="2200" i="1" dirty="0" smtClean="0"/>
              <a:t>scenarios &amp; </a:t>
            </a:r>
            <a:br>
              <a:rPr lang="en-US" sz="2200" i="1" dirty="0" smtClean="0"/>
            </a:br>
            <a:r>
              <a:rPr lang="en-US" sz="2200" i="1" dirty="0" smtClean="0"/>
              <a:t>What </a:t>
            </a:r>
            <a:r>
              <a:rPr lang="en-US" sz="2200" i="1" dirty="0"/>
              <a:t>influenced your decisions?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848600" cy="3429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 did you feel </a:t>
            </a:r>
            <a:r>
              <a:rPr lang="en-US" sz="2800" u="sng" dirty="0" smtClean="0"/>
              <a:t>most</a:t>
            </a:r>
            <a:r>
              <a:rPr lang="en-US" sz="2800" dirty="0" smtClean="0"/>
              <a:t> comfortable confronting?</a:t>
            </a:r>
          </a:p>
          <a:p>
            <a:r>
              <a:rPr lang="en-US" sz="2800" dirty="0" smtClean="0"/>
              <a:t>Who did you feel </a:t>
            </a:r>
            <a:r>
              <a:rPr lang="en-US" sz="2800" u="sng" dirty="0" smtClean="0"/>
              <a:t>least</a:t>
            </a:r>
            <a:r>
              <a:rPr lang="en-US" sz="2800" dirty="0" smtClean="0"/>
              <a:t> comfortable confronting?</a:t>
            </a:r>
          </a:p>
          <a:p>
            <a:r>
              <a:rPr lang="en-US" sz="2800" dirty="0" smtClean="0"/>
              <a:t>If you were not alone, would you feel more comfortable confronting a bully?</a:t>
            </a:r>
          </a:p>
          <a:p>
            <a:r>
              <a:rPr lang="en-US" sz="2800" dirty="0"/>
              <a:t>Who did you feel most comfortable defending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87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533400"/>
            <a:ext cx="8001000" cy="1447800"/>
          </a:xfrm>
        </p:spPr>
        <p:txBody>
          <a:bodyPr/>
          <a:lstStyle/>
          <a:p>
            <a:pPr algn="ctr"/>
            <a:r>
              <a:rPr lang="en-US" sz="4000" b="1" dirty="0" smtClean="0"/>
              <a:t>The role of the bystander</a:t>
            </a:r>
            <a:endParaRPr lang="en-US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343400" y="1600200"/>
            <a:ext cx="3733800" cy="441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do you think the person being teased feels if people are listening, or watching, and don’t do anything?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do you feel when you do nothing?</a:t>
            </a:r>
            <a:endParaRPr lang="en-US" sz="24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r="24909"/>
          <a:stretch>
            <a:fillRect/>
          </a:stretch>
        </p:blipFill>
        <p:spPr>
          <a:xfrm>
            <a:off x="228600" y="1270000"/>
            <a:ext cx="3276600" cy="3454400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524000" y="3200400"/>
            <a:ext cx="2590800" cy="3276600"/>
          </a:xfrm>
        </p:spPr>
      </p:pic>
    </p:spTree>
    <p:extLst>
      <p:ext uri="{BB962C8B-B14F-4D97-AF65-F5344CB8AC3E}">
        <p14:creationId xmlns:p14="http://schemas.microsoft.com/office/powerpoint/2010/main" val="2393170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299</Words>
  <Application>Microsoft Office PowerPoint</Application>
  <PresentationFormat>On-screen Show (4:3)</PresentationFormat>
  <Paragraphs>46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Contemporary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Corners</vt:lpstr>
      <vt:lpstr>Process ?s Let’s talk about : Did you respond differently in different scenarios &amp;  What influenced your decisions? </vt:lpstr>
      <vt:lpstr>PowerPoint Presentation</vt:lpstr>
      <vt:lpstr>PowerPoint Presentation</vt:lpstr>
      <vt:lpstr>Final thought…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2014-03-11T20:13:18Z</dcterms:created>
  <dcterms:modified xsi:type="dcterms:W3CDTF">2014-12-08T16:07:41Z</dcterms:modified>
</cp:coreProperties>
</file>