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8" r:id="rId4"/>
    <p:sldId id="266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65" r:id="rId15"/>
    <p:sldId id="275" r:id="rId16"/>
    <p:sldId id="256" r:id="rId17"/>
    <p:sldId id="260" r:id="rId18"/>
    <p:sldId id="257" r:id="rId19"/>
    <p:sldId id="258" r:id="rId20"/>
    <p:sldId id="259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2" d="100"/>
        <a:sy n="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5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0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1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7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337B-97CA-4BA6-A8BE-A3071B38452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780F4-5751-49FD-922B-97BFCC96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rtsconnected.org/resource/84890/6/wigs-portfolio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tsconnected.org/images/icon_arrow_browse_down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3188"/>
            <a:ext cx="952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6622" y="2133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Symbols and Metaphors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Day 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290" y="914400"/>
            <a:ext cx="8001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/>
              <a:t>Metaphor: </a:t>
            </a:r>
          </a:p>
          <a:p>
            <a:pPr algn="ctr"/>
            <a:r>
              <a:rPr lang="en-US" sz="4400" dirty="0" smtClean="0"/>
              <a:t>A </a:t>
            </a:r>
            <a:r>
              <a:rPr lang="en-US" sz="4400" dirty="0"/>
              <a:t>word or phrase used to compare two unlike objects, ideas, thoughts or feelings to provide a clearer description</a:t>
            </a:r>
            <a:r>
              <a:rPr lang="en-US" sz="4400" dirty="0" smtClean="0"/>
              <a:t>.</a:t>
            </a:r>
          </a:p>
          <a:p>
            <a:pPr algn="ctr"/>
            <a:endParaRPr lang="en-US" sz="4400" dirty="0"/>
          </a:p>
          <a:p>
            <a:pPr algn="ctr"/>
            <a:r>
              <a:rPr lang="en-US" sz="2000" dirty="0" smtClean="0"/>
              <a:t>For example: </a:t>
            </a:r>
            <a:endParaRPr lang="en-US" sz="2000" dirty="0"/>
          </a:p>
          <a:p>
            <a:pPr algn="ctr"/>
            <a:r>
              <a:rPr lang="en-US" sz="2000" dirty="0" smtClean="0"/>
              <a:t>The new smartphone is as </a:t>
            </a:r>
            <a:r>
              <a:rPr lang="en-US" sz="2000" u="sng" dirty="0" smtClean="0"/>
              <a:t>light as a feather.</a:t>
            </a:r>
          </a:p>
          <a:p>
            <a:pPr algn="ctr"/>
            <a:r>
              <a:rPr lang="en-US" sz="2000" dirty="0" smtClean="0"/>
              <a:t>I felt as </a:t>
            </a:r>
            <a:r>
              <a:rPr lang="en-US" sz="2000" u="sng" dirty="0" smtClean="0"/>
              <a:t>free as a bird </a:t>
            </a:r>
            <a:r>
              <a:rPr lang="en-US" sz="2000" dirty="0" smtClean="0"/>
              <a:t>after turning in my last big assignment.</a:t>
            </a:r>
          </a:p>
          <a:p>
            <a:pPr algn="ctr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491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3530" y="12192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/>
              <a:t>Day 2</a:t>
            </a:r>
          </a:p>
          <a:p>
            <a:pPr algn="ctr"/>
            <a:r>
              <a:rPr lang="en-US" sz="4400" dirty="0" smtClean="0"/>
              <a:t>How do artists use symbols and metaphors in their artwork to </a:t>
            </a:r>
            <a:r>
              <a:rPr lang="en-US" sz="4400" u="sng" dirty="0" smtClean="0"/>
              <a:t>imply</a:t>
            </a:r>
            <a:r>
              <a:rPr lang="en-US" sz="4400" dirty="0" smtClean="0"/>
              <a:t> (or subtly communicate) a message?</a:t>
            </a:r>
          </a:p>
          <a:p>
            <a:pPr algn="ctr"/>
            <a:endParaRPr lang="en-US" sz="4400" dirty="0" smtClean="0"/>
          </a:p>
          <a:p>
            <a:pPr algn="ctr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95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19200"/>
            <a:ext cx="365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/>
              <a:t>Symbol: </a:t>
            </a:r>
          </a:p>
          <a:p>
            <a:pPr algn="ctr"/>
            <a:r>
              <a:rPr lang="en-US" sz="4800" dirty="0"/>
              <a:t>A picture or thing that represents something else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18433"/>
            <a:ext cx="3891871" cy="600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2400"/>
            <a:ext cx="8153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/>
              <a:t>Metaphor </a:t>
            </a:r>
            <a:r>
              <a:rPr lang="en-US" sz="4400" b="1" u="sng" dirty="0" smtClean="0"/>
              <a:t>:</a:t>
            </a:r>
          </a:p>
          <a:p>
            <a:pPr algn="ctr"/>
            <a:r>
              <a:rPr lang="en-US" sz="4400" dirty="0" smtClean="0"/>
              <a:t>A </a:t>
            </a:r>
            <a:r>
              <a:rPr lang="en-US" sz="4400" dirty="0"/>
              <a:t>word or phrase used to compare two unlike objects, ideas, thoughts or feelings to provide a clearer description</a:t>
            </a:r>
            <a:r>
              <a:rPr lang="en-US" sz="4400" dirty="0" smtClean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200" dirty="0"/>
              <a:t>For example: </a:t>
            </a:r>
          </a:p>
          <a:p>
            <a:pPr algn="ctr"/>
            <a:r>
              <a:rPr lang="en-US" sz="3200" dirty="0" smtClean="0"/>
              <a:t>The answer to the mystery was as clear as _______.</a:t>
            </a:r>
            <a:endParaRPr lang="en-US" sz="3200" u="sng" dirty="0"/>
          </a:p>
          <a:p>
            <a:pPr algn="ctr"/>
            <a:r>
              <a:rPr lang="en-US" sz="3200" dirty="0" smtClean="0"/>
              <a:t>After skipping lunch, I was as hungry as a ___________ by dinner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88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020" y="381000"/>
            <a:ext cx="6491580" cy="487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09800" y="228600"/>
            <a:ext cx="2514600" cy="586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19" y="696882"/>
            <a:ext cx="3465293" cy="29468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3885481"/>
            <a:ext cx="4396975" cy="27446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5486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Artists often use symbols in their work to represent an implied message. What two reoccurring symbols do you see in Philip </a:t>
            </a:r>
            <a:r>
              <a:rPr lang="en-US" dirty="0" err="1" smtClean="0"/>
              <a:t>Guston’s</a:t>
            </a:r>
            <a:r>
              <a:rPr lang="en-US" dirty="0" smtClean="0"/>
              <a:t> artwork?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56357"/>
            <a:ext cx="19424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Philip </a:t>
            </a:r>
            <a:r>
              <a:rPr lang="en-US" sz="2800" dirty="0" err="1" smtClean="0"/>
              <a:t>Guston’s</a:t>
            </a:r>
            <a:r>
              <a:rPr lang="en-US" sz="2800" dirty="0" smtClean="0"/>
              <a:t> </a:t>
            </a:r>
            <a:r>
              <a:rPr lang="en-US" sz="2800" dirty="0" smtClean="0"/>
              <a:t>personal symbol </a:t>
            </a:r>
            <a:r>
              <a:rPr lang="en-US" sz="2800" dirty="0" smtClean="0"/>
              <a:t>language</a:t>
            </a:r>
          </a:p>
          <a:p>
            <a:pPr algn="ctr"/>
            <a:endParaRPr lang="en-US" sz="2800" dirty="0" smtClean="0"/>
          </a:p>
          <a:p>
            <a:endParaRPr lang="en-US" dirty="0"/>
          </a:p>
          <a:p>
            <a:r>
              <a:rPr lang="en-US" b="1" dirty="0" smtClean="0"/>
              <a:t>Clock: </a:t>
            </a:r>
            <a:endParaRPr lang="en-US" b="1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I have time? The clock is always ticking.</a:t>
            </a:r>
          </a:p>
          <a:p>
            <a:endParaRPr lang="en-US" dirty="0"/>
          </a:p>
          <a:p>
            <a:r>
              <a:rPr lang="en-US" b="1" dirty="0" smtClean="0"/>
              <a:t>Legs: </a:t>
            </a:r>
            <a:r>
              <a:rPr lang="en-US" dirty="0" smtClean="0"/>
              <a:t>Humanity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83029"/>
            <a:ext cx="6734907" cy="554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7812" y="6151602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Frida Kahlo, La </a:t>
            </a:r>
            <a:r>
              <a:rPr lang="en-US" dirty="0" err="1" smtClean="0"/>
              <a:t>venadita</a:t>
            </a:r>
            <a:r>
              <a:rPr lang="en-US" dirty="0" smtClean="0"/>
              <a:t>, 1946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055" y="381001"/>
            <a:ext cx="7151315" cy="5486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77760"/>
            <a:ext cx="14478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a self-portrait by Frida Kahlo. </a:t>
            </a:r>
          </a:p>
          <a:p>
            <a:endParaRPr lang="en-US" sz="2000" dirty="0"/>
          </a:p>
          <a:p>
            <a:r>
              <a:rPr lang="en-US" sz="2000" dirty="0" smtClean="0"/>
              <a:t>What do you think these symbols represent? </a:t>
            </a:r>
          </a:p>
          <a:p>
            <a:endParaRPr lang="en-US" sz="2000" dirty="0"/>
          </a:p>
          <a:p>
            <a:r>
              <a:rPr lang="en-US" sz="2000" dirty="0" smtClean="0"/>
              <a:t>What is she implying about herself?</a:t>
            </a:r>
          </a:p>
          <a:p>
            <a:endParaRPr lang="en-US" sz="2000" dirty="0"/>
          </a:p>
          <a:p>
            <a:r>
              <a:rPr lang="en-US" sz="2000" dirty="0" smtClean="0"/>
              <a:t>What evidence makes you think this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6400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Nikki Lee, The Skateboarder Project, 2000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71642"/>
            <a:ext cx="4191000" cy="61973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9244" y="621334"/>
            <a:ext cx="3657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following four artworks are part of a series. </a:t>
            </a:r>
            <a:r>
              <a:rPr lang="en-US" sz="2400" dirty="0" smtClean="0"/>
              <a:t>Nikki Lee, the artist, is implying a message about herself. </a:t>
            </a:r>
          </a:p>
          <a:p>
            <a:endParaRPr lang="en-US" sz="2400" dirty="0"/>
          </a:p>
          <a:p>
            <a:r>
              <a:rPr lang="en-US" sz="2400" dirty="0" smtClean="0"/>
              <a:t>Rather than literally stating what this message is, she is using pictures to communicate the message in a metaphorical way. </a:t>
            </a:r>
          </a:p>
          <a:p>
            <a:endParaRPr lang="en-US" sz="2400" dirty="0"/>
          </a:p>
          <a:p>
            <a:r>
              <a:rPr lang="en-US" sz="2400" dirty="0" smtClean="0"/>
              <a:t>What </a:t>
            </a:r>
            <a:r>
              <a:rPr lang="en-US" sz="2400" dirty="0" smtClean="0"/>
              <a:t>is the</a:t>
            </a:r>
            <a:r>
              <a:rPr lang="en-US" sz="2400" b="1" dirty="0" smtClean="0"/>
              <a:t> message </a:t>
            </a:r>
            <a:r>
              <a:rPr lang="en-US" sz="2400" dirty="0" smtClean="0"/>
              <a:t>being communicated?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Why </a:t>
            </a:r>
            <a:r>
              <a:rPr lang="en-US" sz="2400" dirty="0" smtClean="0"/>
              <a:t>do you think that way?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0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389132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Nikki Lee, The Hispanic Project, 1998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4" y="609600"/>
            <a:ext cx="8399816" cy="562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389132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Nikki Lee, The Seniors Project, 1999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08" y="609600"/>
            <a:ext cx="8491092" cy="556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6096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u="sng" dirty="0"/>
              <a:t>Symbol: </a:t>
            </a:r>
            <a:endParaRPr lang="en-US" sz="7200" b="1" u="sng" dirty="0" smtClean="0"/>
          </a:p>
          <a:p>
            <a:pPr algn="ctr"/>
            <a:r>
              <a:rPr lang="en-US" sz="7200" dirty="0" smtClean="0"/>
              <a:t>A </a:t>
            </a:r>
            <a:r>
              <a:rPr lang="en-US" sz="7200" dirty="0"/>
              <a:t>picture or thing that represents something else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3238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Draw as many symbols as you can think of in 30 seconds.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55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389132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Nikki Lee, </a:t>
            </a:r>
            <a:r>
              <a:rPr lang="en-US" dirty="0"/>
              <a:t>T</a:t>
            </a:r>
            <a:r>
              <a:rPr lang="en-US" dirty="0" smtClean="0"/>
              <a:t>he Tourist  Project, 1997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16" y="609600"/>
            <a:ext cx="8516584" cy="565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0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-15815"/>
            <a:ext cx="4800600" cy="6827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443290"/>
            <a:ext cx="76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91490"/>
            <a:ext cx="76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491490"/>
            <a:ext cx="76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43290"/>
            <a:ext cx="2362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as a team</a:t>
            </a:r>
          </a:p>
          <a:p>
            <a:r>
              <a:rPr lang="en-US" sz="2000" dirty="0" smtClean="0"/>
              <a:t>To define what each symbol means. How many can you define in 30 seconds?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93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977"/>
            <a:ext cx="4300939" cy="66365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165" y="1371600"/>
            <a:ext cx="3962400" cy="413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475" y="1524000"/>
            <a:ext cx="8001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Does everyone assume a particular symbol means the same thing</a:t>
            </a:r>
            <a:r>
              <a:rPr lang="en-US" sz="6000" dirty="0" smtClean="0">
                <a:solidFill>
                  <a:schemeClr val="bg1"/>
                </a:solidFill>
              </a:rPr>
              <a:t>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66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859340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How are the various proposed meanings similar and different?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676400"/>
            <a:ext cx="845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What are some possible reasons for the differences?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706" y="1752600"/>
            <a:ext cx="815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Can symbols simultaneously represent more than one idea?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8288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How do we know which meaning is most  important?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427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2014-11-10T21:50:17Z</dcterms:created>
  <dcterms:modified xsi:type="dcterms:W3CDTF">2014-11-26T21:09:54Z</dcterms:modified>
</cp:coreProperties>
</file>