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95412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910423"/>
            <a:ext cx="7772400" cy="11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4615343"/>
            <a:ext cx="9144000" cy="2197267"/>
            <a:chOff x="0" y="3690482"/>
            <a:chExt cx="9144000" cy="850171"/>
          </a:xfrm>
        </p:grpSpPr>
        <p:sp>
          <p:nvSpPr>
            <p:cNvPr id="12" name="Shape 12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buNone/>
              <a:defRPr>
                <a:solidFill>
                  <a:srgbClr val="FFA711"/>
                </a:solidFill>
              </a:defRPr>
            </a:lvl1pPr>
            <a:lvl2pPr rtl="0">
              <a:buNone/>
              <a:defRPr>
                <a:solidFill>
                  <a:srgbClr val="FFA711"/>
                </a:solidFill>
              </a:defRPr>
            </a:lvl2pPr>
            <a:lvl3pPr rtl="0">
              <a:buNone/>
              <a:defRPr>
                <a:solidFill>
                  <a:srgbClr val="FFA711"/>
                </a:solidFill>
              </a:defRPr>
            </a:lvl3pPr>
            <a:lvl4pPr rtl="0">
              <a:buNone/>
              <a:defRPr>
                <a:solidFill>
                  <a:srgbClr val="FFA711"/>
                </a:solidFill>
              </a:defRPr>
            </a:lvl4pPr>
            <a:lvl5pPr rtl="0">
              <a:buNone/>
              <a:defRPr>
                <a:solidFill>
                  <a:srgbClr val="FFA711"/>
                </a:solidFill>
              </a:defRPr>
            </a:lvl5pPr>
            <a:lvl6pPr rtl="0">
              <a:buNone/>
              <a:defRPr>
                <a:solidFill>
                  <a:srgbClr val="FFA711"/>
                </a:solidFill>
              </a:defRPr>
            </a:lvl6pPr>
            <a:lvl7pPr rtl="0">
              <a:buNone/>
              <a:defRPr>
                <a:solidFill>
                  <a:srgbClr val="FFA711"/>
                </a:solidFill>
              </a:defRPr>
            </a:lvl7pPr>
            <a:lvl8pPr rtl="0">
              <a:buNone/>
              <a:defRPr>
                <a:solidFill>
                  <a:srgbClr val="FFA711"/>
                </a:solidFill>
              </a:defRPr>
            </a:lvl8pPr>
            <a:lvl9pPr rtl="0">
              <a:buNone/>
              <a:defRPr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2"/>
              </a:buClr>
              <a:buSzPct val="166666"/>
              <a:buFont typeface="Arial"/>
              <a:buChar char="•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560"/>
              </a:spcBef>
              <a:buClr>
                <a:schemeClr val="lt2"/>
              </a:buClr>
              <a:buSzPct val="100000"/>
              <a:buFont typeface="Courier New"/>
              <a:buChar char="o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grpSp>
        <p:nvGrpSpPr>
          <p:cNvPr id="23" name="Shape 23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24" name="Shape 2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35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>
                <a:solidFill>
                  <a:schemeClr val="lt2"/>
                </a:solidFill>
              </a:defRPr>
            </a:lvl1pPr>
            <a:lvl2pPr rtl="0">
              <a:buNone/>
              <a:defRPr sz="2400">
                <a:solidFill>
                  <a:schemeClr val="lt2"/>
                </a:solidFill>
              </a:defRPr>
            </a:lvl2pPr>
            <a:lvl3pPr rtl="0">
              <a:buNone/>
              <a:defRPr sz="2000">
                <a:solidFill>
                  <a:schemeClr val="lt2"/>
                </a:solidFill>
              </a:defRPr>
            </a:lvl3pPr>
            <a:lvl4pPr rtl="0">
              <a:buNone/>
              <a:defRPr sz="1800">
                <a:solidFill>
                  <a:schemeClr val="lt2"/>
                </a:solidFill>
              </a:defRPr>
            </a:lvl4pPr>
            <a:lvl5pPr rtl="0">
              <a:buNone/>
              <a:defRPr sz="1800">
                <a:solidFill>
                  <a:schemeClr val="lt2"/>
                </a:solidFill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35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>
                <a:solidFill>
                  <a:schemeClr val="lt2"/>
                </a:solidFill>
              </a:defRPr>
            </a:lvl1pPr>
            <a:lvl2pPr rtl="0">
              <a:buNone/>
              <a:defRPr sz="2400">
                <a:solidFill>
                  <a:schemeClr val="lt2"/>
                </a:solidFill>
              </a:defRPr>
            </a:lvl2pPr>
            <a:lvl3pPr rtl="0">
              <a:buNone/>
              <a:defRPr sz="2000">
                <a:solidFill>
                  <a:schemeClr val="lt2"/>
                </a:solidFill>
              </a:defRPr>
            </a:lvl3pPr>
            <a:lvl4pPr rtl="0">
              <a:buNone/>
              <a:defRPr sz="1800">
                <a:solidFill>
                  <a:schemeClr val="lt2"/>
                </a:solidFill>
              </a:defRPr>
            </a:lvl4pPr>
            <a:lvl5pPr rtl="0">
              <a:buNone/>
              <a:defRPr sz="1800">
                <a:solidFill>
                  <a:schemeClr val="lt2"/>
                </a:solidFill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grpSp>
        <p:nvGrpSpPr>
          <p:cNvPr id="31" name="Shape 31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32" name="Shape 32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grpSp>
        <p:nvGrpSpPr>
          <p:cNvPr id="37" name="Shape 37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38" name="Shape 38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62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1pPr>
            <a:lvl2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2pPr>
            <a:lvl3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3pPr>
            <a:lvl4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4pPr>
            <a:lvl5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5pPr>
            <a:lvl6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6pPr>
            <a:lvl7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7pPr>
            <a:lvl8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8pPr>
            <a:lvl9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grpSp>
        <p:nvGrpSpPr>
          <p:cNvPr id="43" name="Shape 43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44" name="Shape 4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Shape 48"/>
          <p:cNvGrpSpPr/>
          <p:nvPr/>
        </p:nvGrpSpPr>
        <p:grpSpPr>
          <a:xfrm>
            <a:off x="0" y="4615343"/>
            <a:ext cx="9144000" cy="2197267"/>
            <a:chOff x="0" y="3690482"/>
            <a:chExt cx="9144000" cy="850171"/>
          </a:xfrm>
        </p:grpSpPr>
        <p:sp>
          <p:nvSpPr>
            <p:cNvPr id="49" name="Shape 49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F23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2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560"/>
              </a:spcBef>
              <a:buClr>
                <a:schemeClr val="lt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1321"/>
            <a:ext cx="9144000" cy="118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eatloan.org/forms.ph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eatloan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chmatrix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274900" y="1310387"/>
            <a:ext cx="7772400" cy="1470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Arizona State AT Short Term Lending Library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685800" y="2910423"/>
            <a:ext cx="7772400" cy="1118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0">
              <a:buNone/>
            </a:pPr>
            <a:r>
              <a:rPr lang="en">
                <a:solidFill>
                  <a:schemeClr val="accent3"/>
                </a:solidFill>
              </a:rPr>
              <a:t>ARIZONA STATE DEPARTMENT OF EDUCATION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6000" b="1">
                <a:solidFill>
                  <a:schemeClr val="accent3"/>
                </a:solidFill>
              </a:rPr>
              <a:t>Loan Library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600">
                <a:solidFill>
                  <a:srgbClr val="FF9900"/>
                </a:solidFill>
              </a:rPr>
              <a:t>The purpose of the Loan Library is to assist in making a more informed decision as to whether the product and its features will be useful to the student.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6000" b="1">
                <a:solidFill>
                  <a:schemeClr val="accent3"/>
                </a:solidFill>
              </a:rPr>
              <a:t>Program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30555"/>
              <a:buFont typeface="Arial"/>
              <a:buNone/>
            </a:pPr>
            <a:r>
              <a:rPr lang="en" sz="3600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program is designed to provide </a:t>
            </a:r>
            <a:r>
              <a:rPr lang="en" sz="3600" b="1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</a:t>
            </a:r>
            <a:r>
              <a:rPr lang="en" sz="3600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600" b="1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short-term</a:t>
            </a:r>
            <a:r>
              <a:rPr lang="en" sz="3600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(4 weeks) loans of assistive technology and/or universal design for learning products to be used for the following purposes: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683540" y="465473"/>
            <a:ext cx="7776899" cy="91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Purpose for Lending Library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839550" y="1679614"/>
            <a:ext cx="7847700" cy="427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rgbClr val="99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Consideration/Assessment as part of the IEP development process or IEP recommendations</a:t>
            </a:r>
          </a:p>
          <a:p>
            <a:pPr marL="457200" lvl="0" indent="-38100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Classroom implementation on a time limited basis</a:t>
            </a:r>
          </a:p>
          <a:p>
            <a:pPr marL="457200" lvl="0" indent="-38100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rgbClr val="F1C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Serve as temporary loaner during device repair or while waiting for funding</a:t>
            </a:r>
          </a:p>
          <a:p>
            <a:pPr marL="457200" lvl="0" indent="-38100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rgbClr val="4A86E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Provide an accommodation for a student on a short-term basis</a:t>
            </a:r>
          </a:p>
          <a:p>
            <a:pPr marL="457200" lvl="0" indent="-381000" rtl="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Professional development (teacher training, skill development, etc.)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457197"/>
            <a:ext cx="8229600" cy="86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Clr>
                <a:srgbClr val="000000"/>
              </a:buClr>
              <a:buSzPct val="30555"/>
              <a:buFont typeface="Arial"/>
              <a:buNone/>
            </a:pPr>
            <a:r>
              <a:rPr lang="en" sz="3600" b="1" dirty="0" smtClean="0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" sz="3600" b="1" dirty="0" smtClean="0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3600" b="1" dirty="0" smtClean="0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</a:t>
            </a:r>
            <a:r>
              <a:rPr lang="en" sz="3600" b="1" dirty="0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I borrow items from the library?</a:t>
            </a:r>
          </a:p>
          <a:p>
            <a:endParaRPr dirty="0"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81000" y="1600200"/>
            <a:ext cx="8229600" cy="479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dirty="0">
                <a:solidFill>
                  <a:srgbClr val="F1C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Each time you want to borrow an item(s) from the library, you</a:t>
            </a:r>
            <a:r>
              <a:rPr lang="en" sz="3000" dirty="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000" dirty="0">
                <a:solidFill>
                  <a:schemeClr val="accent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must</a:t>
            </a:r>
            <a:r>
              <a:rPr lang="en" sz="3000" dirty="0">
                <a:solidFill>
                  <a:srgbClr val="6AA84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000" dirty="0">
                <a:solidFill>
                  <a:srgbClr val="F1C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complete the Loan Request form and Feed Back Form </a:t>
            </a:r>
            <a:r>
              <a:rPr lang="en" sz="3000" dirty="0">
                <a:solidFill>
                  <a:srgbClr val="FFF2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" sz="3000" u="sng" dirty="0">
                <a:solidFill>
                  <a:srgbClr val="FFF2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Forms are available for download</a:t>
            </a:r>
            <a:r>
              <a:rPr lang="en" sz="3000" dirty="0">
                <a:solidFill>
                  <a:srgbClr val="FFF2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 </a:t>
            </a:r>
          </a:p>
          <a:p>
            <a:endParaRPr dirty="0"/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dirty="0">
                <a:solidFill>
                  <a:srgbClr val="F1C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*Send forms to </a:t>
            </a:r>
            <a:r>
              <a:rPr lang="en" sz="3000" dirty="0">
                <a:solidFill>
                  <a:srgbClr val="FCE5C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Sandy Salcido-Martinez</a:t>
            </a:r>
            <a:r>
              <a:rPr lang="en" sz="3000" dirty="0">
                <a:solidFill>
                  <a:srgbClr val="F1C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at the Special Education Department </a:t>
            </a:r>
            <a:r>
              <a:rPr lang="en" sz="3000" dirty="0">
                <a:solidFill>
                  <a:srgbClr val="FCE5C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sandysa@susd12.org </a:t>
            </a:r>
            <a:r>
              <a:rPr lang="en" sz="3000" dirty="0">
                <a:solidFill>
                  <a:srgbClr val="F1C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call her at </a:t>
            </a:r>
            <a:r>
              <a:rPr lang="en" sz="3000" dirty="0">
                <a:solidFill>
                  <a:srgbClr val="FFF2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545-2095.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324452"/>
            <a:ext cx="8229600" cy="1424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 sz="4800" b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items are in the loan library?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846175"/>
            <a:ext cx="8229600" cy="3977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34375"/>
              <a:buFont typeface="Arial"/>
              <a:buNone/>
            </a:pPr>
            <a:r>
              <a:rPr lang="en" dirty="0">
                <a:solidFill>
                  <a:schemeClr val="accent3"/>
                </a:solidFill>
              </a:rPr>
              <a:t>
</a:t>
            </a:r>
            <a:r>
              <a:rPr lang="en" sz="1200" dirty="0">
                <a:solidFill>
                  <a:schemeClr val="accent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600" dirty="0">
                <a:solidFill>
                  <a:schemeClr val="accent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loan library contains a wide variety of assistive technology and universal design for learning products and equipment typically utilized in educational settings. The items are organized into the 10 categories: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 rot="-250" flipH="1">
            <a:off x="457155" y="177524"/>
            <a:ext cx="8229600" cy="113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 sz="4800"/>
              <a:t>Assistive Technology Categories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292875" y="1522975"/>
            <a:ext cx="8476799" cy="46492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buNone/>
            </a:pPr>
            <a:r>
              <a:rPr lang="en" sz="2400" dirty="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</a:t>
            </a:r>
            <a:r>
              <a:rPr lang="en" sz="3000" dirty="0">
                <a:solidFill>
                  <a:srgbClr val="999999"/>
                </a:solidFill>
              </a:rPr>
              <a:t>  Activities of Daily Living</a:t>
            </a:r>
          </a:p>
          <a:p>
            <a:endParaRPr sz="2400" dirty="0"/>
          </a:p>
          <a:p>
            <a:pPr lvl="0" algn="just" rtl="0">
              <a:lnSpc>
                <a:spcPct val="115000"/>
              </a:lnSpc>
              <a:buNone/>
            </a:pPr>
            <a:r>
              <a:rPr lang="en" sz="3000" dirty="0">
                <a:solidFill>
                  <a:srgbClr val="999999"/>
                </a:solidFill>
              </a:rPr>
              <a:t>2.   Communication/AAC </a:t>
            </a:r>
          </a:p>
          <a:p>
            <a:endParaRPr sz="2400" dirty="0"/>
          </a:p>
          <a:p>
            <a:pPr marL="0" lvl="0" indent="0" algn="just" rtl="0">
              <a:lnSpc>
                <a:spcPct val="115000"/>
              </a:lnSpc>
              <a:buNone/>
            </a:pPr>
            <a:r>
              <a:rPr lang="en" sz="3000" dirty="0">
                <a:solidFill>
                  <a:srgbClr val="999999"/>
                </a:solidFill>
              </a:rPr>
              <a:t>3. Computers Access (hardware/software–		 </a:t>
            </a:r>
            <a:r>
              <a:rPr lang="en" sz="3000" dirty="0" smtClean="0">
                <a:solidFill>
                  <a:srgbClr val="999999"/>
                </a:solidFill>
              </a:rPr>
              <a:t>     alternative </a:t>
            </a:r>
            <a:r>
              <a:rPr lang="en" sz="3000" dirty="0">
                <a:solidFill>
                  <a:srgbClr val="999999"/>
                </a:solidFill>
              </a:rPr>
              <a:t>keyboards, mice, etc)</a:t>
            </a:r>
          </a:p>
          <a:p>
            <a:endParaRPr sz="2400" dirty="0"/>
          </a:p>
          <a:p>
            <a:pPr lvl="0" algn="just" rtl="0">
              <a:lnSpc>
                <a:spcPct val="115000"/>
              </a:lnSpc>
              <a:buNone/>
            </a:pPr>
            <a:r>
              <a:rPr lang="en" sz="3000" dirty="0">
                <a:solidFill>
                  <a:srgbClr val="999999"/>
                </a:solidFill>
              </a:rPr>
              <a:t>4.   Hearing </a:t>
            </a:r>
          </a:p>
          <a:p>
            <a:endParaRPr sz="2000" dirty="0"/>
          </a:p>
          <a:p>
            <a:pPr lvl="0" algn="just" rtl="0">
              <a:lnSpc>
                <a:spcPct val="115000"/>
              </a:lnSpc>
              <a:buNone/>
            </a:pPr>
            <a:r>
              <a:rPr lang="en" sz="3000" dirty="0">
                <a:solidFill>
                  <a:srgbClr val="999999"/>
                </a:solidFill>
              </a:rPr>
              <a:t>5.    Learning Tools    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23150" y="1364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Categories continued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133500" y="1144700"/>
            <a:ext cx="8808900" cy="475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dirty="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     Play and Recreation (toys)</a:t>
            </a:r>
          </a:p>
          <a:p>
            <a:endParaRPr sz="1600" dirty="0"/>
          </a:p>
          <a:p>
            <a:pPr lvl="0" rtl="0">
              <a:lnSpc>
                <a:spcPct val="115000"/>
              </a:lnSpc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dirty="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7.     Positioning /Mobility </a:t>
            </a:r>
          </a:p>
          <a:p>
            <a:endParaRPr sz="1600" dirty="0"/>
          </a:p>
          <a:p>
            <a:pPr marL="0" lvl="0" indent="0" rtl="0">
              <a:lnSpc>
                <a:spcPct val="115000"/>
              </a:lnSpc>
              <a:buNone/>
            </a:pPr>
            <a:r>
              <a:rPr lang="en" sz="3000" dirty="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8.     Switches/Environmental adaptations including 	                                      EADLS  (electronic aids to daily  living)</a:t>
            </a:r>
          </a:p>
          <a:p>
            <a:pPr marL="0" lvl="0" indent="0" rtl="0">
              <a:lnSpc>
                <a:spcPct val="115000"/>
              </a:lnSpc>
              <a:buNone/>
            </a:pPr>
            <a:r>
              <a:rPr lang="en" sz="3000" dirty="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</a:t>
            </a:r>
          </a:p>
          <a:p>
            <a:pPr lvl="0" rtl="0">
              <a:lnSpc>
                <a:spcPct val="115000"/>
              </a:lnSpc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dirty="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9.    Vision </a:t>
            </a:r>
          </a:p>
          <a:p>
            <a:endParaRPr sz="1600" dirty="0"/>
          </a:p>
          <a:p>
            <a:pPr marL="0" lvl="0" indent="0" rtl="0">
              <a:lnSpc>
                <a:spcPct val="115000"/>
              </a:lnSpc>
              <a:buNone/>
            </a:pPr>
            <a:r>
              <a:rPr lang="en" sz="3000" dirty="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10.  Teacher Resource Materials (reference books, 	     manuals, videos, CDs, etc.)</a:t>
            </a:r>
          </a:p>
          <a:p>
            <a:pPr lvl="0" rtl="0">
              <a:buNone/>
            </a:pPr>
            <a:r>
              <a:rPr lang="en" sz="1200" dirty="0"/>
              <a:t>   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722875" y="-12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600">
                <a:solidFill>
                  <a:srgbClr val="FF00FF"/>
                </a:solidFill>
              </a:rPr>
              <a:t>How can I find what I'm looking for?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276375"/>
            <a:ext cx="8229600" cy="4945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A4C2F4"/>
                </a:solidFill>
              </a:rPr>
              <a:t>1.</a:t>
            </a:r>
            <a:r>
              <a:rPr lang="en" dirty="0">
                <a:solidFill>
                  <a:schemeClr val="accent2"/>
                </a:solidFill>
              </a:rPr>
              <a:t> Learning Loan Library Search</a:t>
            </a:r>
          </a:p>
          <a:p>
            <a:pPr lvl="0" rtl="0">
              <a:buNone/>
            </a:pPr>
            <a:r>
              <a:rPr lang="en" dirty="0">
                <a:solidFill>
                  <a:schemeClr val="accent2"/>
                </a:solidFill>
              </a:rPr>
              <a:t>    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http://www.adeatloan.org/</a:t>
            </a:r>
          </a:p>
          <a:p>
            <a:pPr>
              <a:buNone/>
            </a:pPr>
            <a:endParaRPr dirty="0"/>
          </a:p>
          <a:p>
            <a:pPr lvl="0" rtl="0">
              <a:buNone/>
            </a:pPr>
            <a:r>
              <a:rPr lang="en" dirty="0">
                <a:solidFill>
                  <a:srgbClr val="9FC5E8"/>
                </a:solidFill>
                <a:hlinkClick r:id="rId4"/>
              </a:rPr>
              <a:t>2. </a:t>
            </a:r>
            <a:r>
              <a:rPr lang="en" dirty="0">
                <a:solidFill>
                  <a:schemeClr val="accent2"/>
                </a:solidFill>
                <a:hlinkClick r:id="rId4"/>
              </a:rPr>
              <a:t>Matrix Catalo</a:t>
            </a:r>
            <a:r>
              <a:rPr lang="en" u="sng" dirty="0">
                <a:solidFill>
                  <a:schemeClr val="accent2"/>
                </a:solidFill>
                <a:hlinkClick r:id="rId4"/>
              </a:rPr>
              <a:t>g</a:t>
            </a:r>
            <a:r>
              <a:rPr lang="en" u="sng" dirty="0">
                <a:solidFill>
                  <a:schemeClr val="accent3"/>
                </a:solidFill>
                <a:hlinkClick r:id="rId4"/>
              </a:rPr>
              <a:t>  http://techmatrix.org/</a:t>
            </a:r>
          </a:p>
          <a:p>
            <a:pPr>
              <a:buNone/>
            </a:pPr>
            <a:endParaRPr dirty="0"/>
          </a:p>
          <a:p>
            <a:pPr lvl="0" rtl="0">
              <a:buNone/>
            </a:pPr>
            <a:r>
              <a:rPr lang="en" dirty="0">
                <a:solidFill>
                  <a:srgbClr val="9FC5E8"/>
                </a:solidFill>
              </a:rPr>
              <a:t>3. </a:t>
            </a:r>
            <a:r>
              <a:rPr lang="en" dirty="0">
                <a:solidFill>
                  <a:schemeClr val="accent2"/>
                </a:solidFill>
              </a:rPr>
              <a:t>Janelle Bauerl</a:t>
            </a:r>
            <a:r>
              <a:rPr lang="en" dirty="0">
                <a:solidFill>
                  <a:srgbClr val="9FC5E8"/>
                </a:solidFill>
              </a:rPr>
              <a:t> </a:t>
            </a:r>
            <a:r>
              <a:rPr lang="en" dirty="0">
                <a:solidFill>
                  <a:srgbClr val="000000"/>
                </a:solidFill>
              </a:rPr>
              <a:t>toll free at </a:t>
            </a:r>
            <a:r>
              <a:rPr lang="en" dirty="0">
                <a:solidFill>
                  <a:schemeClr val="accent3"/>
                </a:solidFill>
              </a:rPr>
              <a:t>877-523-6759</a:t>
            </a:r>
            <a:r>
              <a:rPr lang="en" dirty="0">
                <a:solidFill>
                  <a:srgbClr val="000000"/>
                </a:solidFill>
              </a:rPr>
              <a:t>                                                                              </a:t>
            </a:r>
            <a:r>
              <a:rPr lang="en" sz="3000" dirty="0">
                <a:solidFill>
                  <a:srgbClr val="000000"/>
                </a:solidFill>
              </a:rPr>
              <a:t>or email her at </a:t>
            </a:r>
            <a:r>
              <a:rPr lang="en" sz="3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the Arizona Department of Education at </a:t>
            </a:r>
            <a:r>
              <a:rPr lang="en" sz="3000" dirty="0">
                <a:solidFill>
                  <a:schemeClr val="accent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atinfo@azed.gov</a:t>
            </a:r>
            <a:r>
              <a:rPr lang="en" sz="3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or call </a:t>
            </a:r>
            <a:r>
              <a:rPr lang="en" sz="3000" dirty="0">
                <a:solidFill>
                  <a:schemeClr val="accent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520-628-6665</a:t>
            </a:r>
            <a:r>
              <a:rPr lang="en" sz="3000" b="1" dirty="0">
                <a:solidFill>
                  <a:schemeClr val="accent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lvl="0" rtl="0">
              <a:lnSpc>
                <a:spcPct val="115000"/>
              </a:lnSpc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On-screen Show (4:3)</PresentationFormat>
  <Paragraphs>48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/>
      <vt:lpstr>Arizona State AT Short Term Lending Library</vt:lpstr>
      <vt:lpstr>Loan Library</vt:lpstr>
      <vt:lpstr>Program</vt:lpstr>
      <vt:lpstr>Purpose for Lending Library</vt:lpstr>
      <vt:lpstr> How do I borrow items from the library? </vt:lpstr>
      <vt:lpstr>What items are in the loan library?</vt:lpstr>
      <vt:lpstr>Assistive Technology Categories</vt:lpstr>
      <vt:lpstr>Categories continued</vt:lpstr>
      <vt:lpstr>How can I find what I'm looking for?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Arizona State AT Short Term Lending Library</dc:title>
  <dc:creator>Moreno, Norma</dc:creator>
  <cp:lastModifiedBy>Norma Moreno</cp:lastModifiedBy>
  <cp:revision>1</cp:revision>
  <dcterms:modified xsi:type="dcterms:W3CDTF">2013-07-10T21:56:36Z</dcterms:modified>
</cp:coreProperties>
</file>