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363" y="-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FAC09D-B2DB-4791-A7AC-63A47F9288B4}"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19102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AC09D-B2DB-4791-A7AC-63A47F9288B4}"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385052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AC09D-B2DB-4791-A7AC-63A47F9288B4}"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22485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AC09D-B2DB-4791-A7AC-63A47F9288B4}"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267632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AC09D-B2DB-4791-A7AC-63A47F9288B4}"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101346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FAC09D-B2DB-4791-A7AC-63A47F9288B4}"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371809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AC09D-B2DB-4791-A7AC-63A47F9288B4}"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309216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FAC09D-B2DB-4791-A7AC-63A47F9288B4}"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349736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AC09D-B2DB-4791-A7AC-63A47F9288B4}"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89211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AC09D-B2DB-4791-A7AC-63A47F9288B4}"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331273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AC09D-B2DB-4791-A7AC-63A47F9288B4}"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7452-984F-47E1-B013-816662567C7E}" type="slidenum">
              <a:rPr lang="en-US" smtClean="0"/>
              <a:t>‹#›</a:t>
            </a:fld>
            <a:endParaRPr lang="en-US"/>
          </a:p>
        </p:txBody>
      </p:sp>
    </p:spTree>
    <p:extLst>
      <p:ext uri="{BB962C8B-B14F-4D97-AF65-F5344CB8AC3E}">
        <p14:creationId xmlns:p14="http://schemas.microsoft.com/office/powerpoint/2010/main" val="80684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AC09D-B2DB-4791-A7AC-63A47F9288B4}"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B7452-984F-47E1-B013-816662567C7E}" type="slidenum">
              <a:rPr lang="en-US" smtClean="0"/>
              <a:t>‹#›</a:t>
            </a:fld>
            <a:endParaRPr lang="en-US"/>
          </a:p>
        </p:txBody>
      </p:sp>
    </p:spTree>
    <p:extLst>
      <p:ext uri="{BB962C8B-B14F-4D97-AF65-F5344CB8AC3E}">
        <p14:creationId xmlns:p14="http://schemas.microsoft.com/office/powerpoint/2010/main" val="43418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QxZMGK6IdEs" TargetMode="External"/><Relationship Id="rId2" Type="http://schemas.openxmlformats.org/officeDocument/2006/relationships/hyperlink" Target="http://www.youtube.com/watch?v=6pGVR6ZF_2M"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rammar.about.com/od/pq/g/persuasionterm.htm" TargetMode="External"/><Relationship Id="rId2" Type="http://schemas.openxmlformats.org/officeDocument/2006/relationships/hyperlink" Target="http://grammar.about.com/od/ab/g/argmterm.ht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Vocabulary</a:t>
            </a:r>
            <a:endParaRPr lang="en-US" dirty="0"/>
          </a:p>
        </p:txBody>
      </p:sp>
      <p:sp>
        <p:nvSpPr>
          <p:cNvPr id="3" name="Subtitle 2"/>
          <p:cNvSpPr>
            <a:spLocks noGrp="1"/>
          </p:cNvSpPr>
          <p:nvPr>
            <p:ph type="subTitle" idx="1"/>
          </p:nvPr>
        </p:nvSpPr>
        <p:spPr/>
        <p:txBody>
          <a:bodyPr/>
          <a:lstStyle/>
          <a:p>
            <a:r>
              <a:rPr lang="en-US" dirty="0" smtClean="0"/>
              <a:t>1.2 Evidence Based Claims </a:t>
            </a:r>
            <a:endParaRPr lang="en-US" dirty="0"/>
          </a:p>
        </p:txBody>
      </p:sp>
    </p:spTree>
    <p:extLst>
      <p:ext uri="{BB962C8B-B14F-4D97-AF65-F5344CB8AC3E}">
        <p14:creationId xmlns:p14="http://schemas.microsoft.com/office/powerpoint/2010/main" val="787699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solidFill>
                  <a:srgbClr val="FF0000"/>
                </a:solidFill>
                <a:latin typeface="Berlin Sans FB Demi" panose="020E0802020502020306" pitchFamily="34" charset="0"/>
              </a:rPr>
              <a:t>Non-Violence: </a:t>
            </a:r>
            <a:r>
              <a:rPr lang="en-US" b="1" dirty="0" smtClean="0">
                <a:latin typeface="Arial Narrow" panose="020B0606020202030204" pitchFamily="34" charset="0"/>
              </a:rPr>
              <a:t>Engaging in disciplined action</a:t>
            </a:r>
          </a:p>
          <a:p>
            <a:endParaRPr lang="en-US" b="1" dirty="0" smtClean="0">
              <a:latin typeface="Arial Narrow" panose="020B0606020202030204" pitchFamily="34" charset="0"/>
            </a:endParaRPr>
          </a:p>
          <a:p>
            <a:r>
              <a:rPr lang="en-US" b="1" dirty="0" smtClean="0">
                <a:solidFill>
                  <a:srgbClr val="FF0000"/>
                </a:solidFill>
                <a:latin typeface="Berlin Sans FB Demi" panose="020E0802020502020306" pitchFamily="34" charset="0"/>
              </a:rPr>
              <a:t>Empowerment: </a:t>
            </a:r>
            <a:r>
              <a:rPr lang="en-US" b="1" dirty="0" smtClean="0">
                <a:latin typeface="Arial Narrow" panose="020B0606020202030204" pitchFamily="34" charset="0"/>
              </a:rPr>
              <a:t>A fundamental belief in and respect for people</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83" y="304800"/>
            <a:ext cx="58769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201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525963"/>
          </a:xfrm>
        </p:spPr>
        <p:txBody>
          <a:bodyPr>
            <a:normAutofit/>
          </a:bodyPr>
          <a:lstStyle/>
          <a:p>
            <a:r>
              <a:rPr lang="en-US" b="1" dirty="0" smtClean="0"/>
              <a:t>Tone is the attitude of an author, as opposed to a NARRATOR or PERSONA, toward her subject matter and/or audience. </a:t>
            </a:r>
          </a:p>
          <a:p>
            <a:r>
              <a:rPr lang="en-US" dirty="0" smtClean="0"/>
              <a:t>Tone is closely linked to MOOD, but tends to be associated more with VOICE. </a:t>
            </a:r>
          </a:p>
          <a:p>
            <a:r>
              <a:rPr lang="en-US" b="1" dirty="0" smtClean="0"/>
              <a:t>Example: The </a:t>
            </a:r>
            <a:r>
              <a:rPr lang="en-US" b="1" u="sng" dirty="0" smtClean="0">
                <a:solidFill>
                  <a:srgbClr val="FF0000"/>
                </a:solidFill>
              </a:rPr>
              <a:t>tone</a:t>
            </a:r>
            <a:r>
              <a:rPr lang="en-US" b="1" dirty="0" smtClean="0"/>
              <a:t> of “To Build a Fire” by Jack London is-for example, is dispassionate, sometimes judgmental and IRONIC.” </a:t>
            </a:r>
            <a:endParaRPr lang="en-US" b="1" dirty="0"/>
          </a:p>
        </p:txBody>
      </p:sp>
      <p:sp>
        <p:nvSpPr>
          <p:cNvPr id="2" name="Title 1"/>
          <p:cNvSpPr>
            <a:spLocks noGrp="1"/>
          </p:cNvSpPr>
          <p:nvPr>
            <p:ph type="title"/>
          </p:nvPr>
        </p:nvSpPr>
        <p:spPr/>
        <p:txBody>
          <a:bodyPr/>
          <a:lstStyle/>
          <a:p>
            <a:pPr algn="l"/>
            <a:r>
              <a:rPr lang="en-US" dirty="0" smtClean="0"/>
              <a:t>          Tone </a:t>
            </a:r>
            <a:r>
              <a:rPr lang="en-US" sz="3200" dirty="0" smtClean="0"/>
              <a:t>noun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552" y="0"/>
            <a:ext cx="450473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272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Mood </a:t>
            </a:r>
            <a:r>
              <a:rPr lang="en-US" sz="3200" dirty="0" smtClean="0"/>
              <a:t>noun</a:t>
            </a:r>
            <a:endParaRPr lang="en-US" dirty="0"/>
          </a:p>
        </p:txBody>
      </p:sp>
      <p:sp>
        <p:nvSpPr>
          <p:cNvPr id="3" name="Content Placeholder 2"/>
          <p:cNvSpPr>
            <a:spLocks noGrp="1"/>
          </p:cNvSpPr>
          <p:nvPr>
            <p:ph idx="1"/>
          </p:nvPr>
        </p:nvSpPr>
        <p:spPr>
          <a:xfrm>
            <a:off x="457200" y="762000"/>
            <a:ext cx="8229600" cy="5791200"/>
          </a:xfrm>
        </p:spPr>
        <p:txBody>
          <a:bodyPr>
            <a:normAutofit fontScale="92500" lnSpcReduction="20000"/>
          </a:bodyPr>
          <a:lstStyle/>
          <a:p>
            <a:r>
              <a:rPr lang="en-US" b="1" dirty="0" smtClean="0"/>
              <a:t>Definition: Mood is the atmosphere the author creates in his text with the intention of evoking a certain emotion or feeling from the audience.</a:t>
            </a:r>
          </a:p>
          <a:p>
            <a:r>
              <a:rPr lang="en-US" dirty="0" smtClean="0"/>
              <a:t> In drama, mood may be created by sets and music as well as words; in poetry and prose, and a combination of such elements as SETTING, VOICE, TONE and THEME.</a:t>
            </a:r>
          </a:p>
          <a:p>
            <a:endParaRPr lang="en-US" dirty="0" smtClean="0"/>
          </a:p>
          <a:p>
            <a:r>
              <a:rPr lang="en-US" b="1" dirty="0" smtClean="0"/>
              <a:t>Example: Scary horror stories/ movies: gloomy, horrific, and desperate. </a:t>
            </a:r>
          </a:p>
          <a:p>
            <a:r>
              <a:rPr lang="en-US" dirty="0" smtClean="0"/>
              <a:t>Example: </a:t>
            </a:r>
            <a:r>
              <a:rPr lang="en-US" b="1" dirty="0" smtClean="0"/>
              <a:t>The </a:t>
            </a:r>
            <a:r>
              <a:rPr lang="en-US" b="1" u="sng" dirty="0" smtClean="0">
                <a:solidFill>
                  <a:srgbClr val="FF0000"/>
                </a:solidFill>
              </a:rPr>
              <a:t>mood</a:t>
            </a:r>
            <a:r>
              <a:rPr lang="en-US" b="1" dirty="0" smtClean="0"/>
              <a:t> in Jack London’s “To Build a Fire” was lonely but expectative at first and them it turned into frustrated and fear of death at the end.</a:t>
            </a:r>
            <a:endParaRPr lang="en-US" b="1" dirty="0"/>
          </a:p>
        </p:txBody>
      </p:sp>
      <p:sp>
        <p:nvSpPr>
          <p:cNvPr id="5" name="Rectangle 1"/>
          <p:cNvSpPr>
            <a:spLocks noChangeArrowheads="1"/>
          </p:cNvSpPr>
          <p:nvPr/>
        </p:nvSpPr>
        <p:spPr bwMode="auto">
          <a:xfrm>
            <a:off x="3048000" y="2190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112" bIns="2056752" numCol="1" anchor="ctr" anchorCtr="0" compatLnSpc="1">
            <a:prstTxWarp prst="textNoShape">
              <a:avLst/>
            </a:prstTxWarp>
            <a:spAutoFit/>
          </a:bodyPr>
          <a:lstStyle>
            <a:lvl1pPr indent="3048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965959"/>
                </a:solidFill>
                <a:effectLst/>
                <a:latin typeface="Arial" pitchFamily="34" charset="0"/>
                <a:cs typeface="Arial" pitchFamily="34" charset="0"/>
              </a:rPr>
              <a:t>Mood</a:t>
            </a:r>
            <a:endParaRPr kumimoji="0" lang="en-US" alt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13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Oppression </a:t>
            </a:r>
            <a:r>
              <a:rPr lang="en-US" sz="3200" b="1" dirty="0" smtClean="0"/>
              <a:t>noun</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endParaRPr lang="en-US" dirty="0" smtClean="0"/>
          </a:p>
          <a:p>
            <a:pPr marL="0" indent="0">
              <a:buNone/>
            </a:pPr>
            <a:r>
              <a:rPr lang="en-US" dirty="0" smtClean="0"/>
              <a:t>Definition: </a:t>
            </a:r>
            <a:r>
              <a:rPr lang="en-US" b="1" dirty="0" smtClean="0"/>
              <a:t>The </a:t>
            </a:r>
            <a:r>
              <a:rPr lang="en-US" b="1" dirty="0"/>
              <a:t>exercise of authority or power in a burdensome, cruel, or unjust </a:t>
            </a:r>
            <a:r>
              <a:rPr lang="en-US" b="1" dirty="0" smtClean="0"/>
              <a:t>manner</a:t>
            </a:r>
          </a:p>
          <a:p>
            <a:pPr marL="0" indent="0">
              <a:buNone/>
            </a:pPr>
            <a:endParaRPr lang="en-US" dirty="0" smtClean="0"/>
          </a:p>
          <a:p>
            <a:pPr marL="0" indent="0">
              <a:buNone/>
            </a:pPr>
            <a:r>
              <a:rPr lang="en-US" dirty="0" smtClean="0"/>
              <a:t>Synonym: </a:t>
            </a:r>
            <a:r>
              <a:rPr lang="en-US" b="1" dirty="0" smtClean="0"/>
              <a:t>persecution, repression, abuse</a:t>
            </a:r>
          </a:p>
          <a:p>
            <a:pPr marL="0" indent="0">
              <a:buNone/>
            </a:pPr>
            <a:endParaRPr lang="en-US" dirty="0" smtClean="0"/>
          </a:p>
          <a:p>
            <a:pPr marL="0" indent="0">
              <a:buNone/>
            </a:pPr>
            <a:r>
              <a:rPr lang="en-US" dirty="0" smtClean="0"/>
              <a:t>Antonym: </a:t>
            </a:r>
            <a:r>
              <a:rPr lang="en-US" b="1" dirty="0" smtClean="0"/>
              <a:t>democracy, freedom</a:t>
            </a:r>
          </a:p>
          <a:p>
            <a:pPr marL="0" indent="0">
              <a:buNone/>
            </a:pPr>
            <a:endParaRPr lang="en-US" dirty="0" smtClean="0"/>
          </a:p>
          <a:p>
            <a:pPr marL="0" indent="0">
              <a:buNone/>
            </a:pPr>
            <a:r>
              <a:rPr lang="en-US" dirty="0" smtClean="0"/>
              <a:t>Sentence: </a:t>
            </a:r>
            <a:r>
              <a:rPr lang="en-US" b="1" dirty="0" smtClean="0"/>
              <a:t>Cesar Chavez championed the cause of migrant farm workers who suffered extreme </a:t>
            </a:r>
            <a:r>
              <a:rPr lang="en-US" b="1" u="sng" dirty="0" smtClean="0">
                <a:solidFill>
                  <a:srgbClr val="FF0000"/>
                </a:solidFill>
              </a:rPr>
              <a:t>oppression</a:t>
            </a:r>
            <a:r>
              <a:rPr lang="en-US" b="1" dirty="0" smtClean="0"/>
              <a:t>.</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636"/>
            <a:ext cx="37623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124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boycott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Definition</a:t>
            </a:r>
            <a:r>
              <a:rPr lang="en-US" b="1" dirty="0" smtClean="0"/>
              <a:t>: To draw </a:t>
            </a:r>
            <a:r>
              <a:rPr lang="en-US" b="1" dirty="0"/>
              <a:t>from commercial or social </a:t>
            </a:r>
            <a:r>
              <a:rPr lang="en-US" b="1" dirty="0" smtClean="0"/>
              <a:t>                           relations </a:t>
            </a:r>
            <a:r>
              <a:rPr lang="en-US" b="1" dirty="0"/>
              <a:t>with (a country, organization, or person) as a punishment or protest</a:t>
            </a:r>
            <a:r>
              <a:rPr lang="en-US" dirty="0" smtClean="0"/>
              <a:t>.</a:t>
            </a:r>
          </a:p>
          <a:p>
            <a:endParaRPr lang="en-US" dirty="0"/>
          </a:p>
          <a:p>
            <a:r>
              <a:rPr lang="en-US" dirty="0" smtClean="0"/>
              <a:t>Synonym: </a:t>
            </a:r>
            <a:r>
              <a:rPr lang="en-US" b="1" dirty="0" smtClean="0"/>
              <a:t>ban, avoid, reject</a:t>
            </a:r>
          </a:p>
          <a:p>
            <a:r>
              <a:rPr lang="en-US" dirty="0" smtClean="0"/>
              <a:t>Antonym: support, agree, associate</a:t>
            </a:r>
          </a:p>
          <a:p>
            <a:r>
              <a:rPr lang="en-US" dirty="0"/>
              <a:t> </a:t>
            </a:r>
            <a:r>
              <a:rPr lang="en-US" dirty="0" smtClean="0"/>
              <a:t>                  Sentence: </a:t>
            </a:r>
            <a:r>
              <a:rPr lang="en-US" b="1" dirty="0" smtClean="0"/>
              <a:t>Cesar Chavez advocated a                  		</a:t>
            </a:r>
            <a:r>
              <a:rPr lang="en-US" b="1" u="sng" dirty="0" smtClean="0">
                <a:solidFill>
                  <a:srgbClr val="FF0000"/>
                </a:solidFill>
              </a:rPr>
              <a:t>boycott </a:t>
            </a:r>
            <a:r>
              <a:rPr lang="en-US" b="1" dirty="0" smtClean="0"/>
              <a:t>of grapes because the                                                             		 workers were not being paid a fair 		wage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1062"/>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0"/>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6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Socratic Seminar</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Definition: Socratic </a:t>
            </a:r>
            <a:r>
              <a:rPr lang="en-US" dirty="0"/>
              <a:t>seminar </a:t>
            </a:r>
            <a:r>
              <a:rPr lang="en-US" dirty="0" smtClean="0"/>
              <a:t>is </a:t>
            </a:r>
            <a:r>
              <a:rPr lang="en-US" dirty="0"/>
              <a:t>a </a:t>
            </a:r>
            <a:r>
              <a:rPr lang="en-US" b="1" dirty="0"/>
              <a:t>‘collaborative, intellectual dialogue facilitated with open-ended questions about a text.’ </a:t>
            </a:r>
            <a:endParaRPr lang="en-US" b="1" dirty="0" smtClean="0"/>
          </a:p>
          <a:p>
            <a:r>
              <a:rPr lang="en-US" b="1" dirty="0" smtClean="0"/>
              <a:t>Walker Middle School Socratic Seminar</a:t>
            </a:r>
          </a:p>
          <a:p>
            <a:pPr marL="0" indent="0">
              <a:buNone/>
            </a:pPr>
            <a:r>
              <a:rPr lang="en-US" b="1" dirty="0" smtClean="0">
                <a:hlinkClick r:id="rId2"/>
              </a:rPr>
              <a:t>http://www.youtube.com/watch?v=6pGVR6ZF_2M</a:t>
            </a:r>
            <a:endParaRPr lang="en-US" b="1" dirty="0" smtClean="0"/>
          </a:p>
          <a:p>
            <a:pPr marL="0" indent="0">
              <a:buNone/>
            </a:pPr>
            <a:r>
              <a:rPr lang="en-US" dirty="0" smtClean="0"/>
              <a:t>		The Socratic Seminar	</a:t>
            </a:r>
            <a:r>
              <a:rPr lang="en-US" dirty="0" smtClean="0">
                <a:hlinkClick r:id="rId3"/>
              </a:rPr>
              <a:t>http://www.youtube.com/watch?v=QxZMGK6IdEs</a:t>
            </a:r>
            <a:endParaRPr lang="en-US" dirty="0" smtClean="0"/>
          </a:p>
          <a:p>
            <a:pPr marL="0" indent="0">
              <a:buNone/>
            </a:pP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171" y="-1385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2"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901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599"/>
          </a:xfrm>
        </p:spPr>
        <p:txBody>
          <a:bodyPr/>
          <a:lstStyle/>
          <a:p>
            <a:r>
              <a:rPr lang="en-US" b="1" dirty="0" smtClean="0"/>
              <a:t>evaluate</a:t>
            </a:r>
            <a:endParaRPr lang="en-US" b="1" dirty="0"/>
          </a:p>
        </p:txBody>
      </p:sp>
      <p:sp>
        <p:nvSpPr>
          <p:cNvPr id="3" name="Content Placeholder 2"/>
          <p:cNvSpPr>
            <a:spLocks noGrp="1"/>
          </p:cNvSpPr>
          <p:nvPr>
            <p:ph idx="1"/>
          </p:nvPr>
        </p:nvSpPr>
        <p:spPr>
          <a:xfrm>
            <a:off x="457200" y="1138238"/>
            <a:ext cx="8229600" cy="4987926"/>
          </a:xfrm>
        </p:spPr>
        <p:txBody>
          <a:bodyPr>
            <a:noAutofit/>
          </a:bodyPr>
          <a:lstStyle/>
          <a:p>
            <a:r>
              <a:rPr lang="en-US" sz="2800" dirty="0" smtClean="0">
                <a:latin typeface="Arial" panose="020B0604020202020204" pitchFamily="34" charset="0"/>
                <a:cs typeface="Arial" panose="020B0604020202020204" pitchFamily="34" charset="0"/>
              </a:rPr>
              <a:t>Definition: </a:t>
            </a:r>
            <a:r>
              <a:rPr lang="en-US" sz="2800" b="1" dirty="0" smtClean="0">
                <a:latin typeface="Arial" panose="020B0604020202020204" pitchFamily="34" charset="0"/>
                <a:cs typeface="Arial" panose="020B0604020202020204" pitchFamily="34" charset="0"/>
              </a:rPr>
              <a:t>To examine and judge                               something carefully </a:t>
            </a:r>
          </a:p>
          <a:p>
            <a:pPr marL="0" indent="0">
              <a:buNone/>
            </a:pP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Synonym: </a:t>
            </a:r>
            <a:r>
              <a:rPr lang="en-US" sz="2800" b="1" dirty="0" smtClean="0">
                <a:latin typeface="Arial" panose="020B0604020202020204" pitchFamily="34" charset="0"/>
                <a:cs typeface="Arial" panose="020B0604020202020204" pitchFamily="34" charset="0"/>
              </a:rPr>
              <a:t>assess, judge, assign value to</a:t>
            </a:r>
            <a:endParaRPr lang="en-US" sz="2800" b="1"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Antonym: </a:t>
            </a:r>
            <a:r>
              <a:rPr lang="en-US" sz="2800" b="1" dirty="0" smtClean="0">
                <a:latin typeface="Arial" panose="020B0604020202020204" pitchFamily="34" charset="0"/>
                <a:cs typeface="Arial" panose="020B0604020202020204" pitchFamily="34" charset="0"/>
              </a:rPr>
              <a:t>ignore, glance at</a:t>
            </a: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Sentence: </a:t>
            </a:r>
            <a:r>
              <a:rPr lang="en-US" sz="2800" b="1" dirty="0">
                <a:latin typeface="Arial" panose="020B0604020202020204" pitchFamily="34" charset="0"/>
                <a:cs typeface="Arial" panose="020B0604020202020204" pitchFamily="34" charset="0"/>
              </a:rPr>
              <a:t>When you </a:t>
            </a:r>
            <a:r>
              <a:rPr lang="en-US" sz="2800" b="1" u="sng" dirty="0">
                <a:solidFill>
                  <a:srgbClr val="FF0000"/>
                </a:solidFill>
                <a:latin typeface="Arial" panose="020B0604020202020204" pitchFamily="34" charset="0"/>
                <a:cs typeface="Arial" panose="020B0604020202020204" pitchFamily="34" charset="0"/>
              </a:rPr>
              <a:t>evaluate</a:t>
            </a:r>
            <a:r>
              <a:rPr lang="en-US" sz="2800" b="1" dirty="0">
                <a:latin typeface="Arial" panose="020B0604020202020204" pitchFamily="34" charset="0"/>
                <a:cs typeface="Arial" panose="020B0604020202020204" pitchFamily="34" charset="0"/>
              </a:rPr>
              <a:t> something, </a:t>
            </a:r>
            <a:r>
              <a:rPr lang="en-US" sz="2800" b="1" dirty="0" smtClean="0">
                <a:latin typeface="Arial" panose="020B0604020202020204" pitchFamily="34" charset="0"/>
                <a:cs typeface="Arial" panose="020B0604020202020204" pitchFamily="34" charset="0"/>
              </a:rPr>
              <a:t>you're making </a:t>
            </a:r>
            <a:r>
              <a:rPr lang="en-US" sz="2800" b="1" dirty="0">
                <a:latin typeface="Arial" panose="020B0604020202020204" pitchFamily="34" charset="0"/>
                <a:cs typeface="Arial" panose="020B0604020202020204" pitchFamily="34" charset="0"/>
              </a:rPr>
              <a:t>a judgment, one </a:t>
            </a:r>
            <a:endParaRPr lang="en-US" sz="2800" b="1" dirty="0" smtClean="0">
              <a:latin typeface="Arial" panose="020B0604020202020204" pitchFamily="34" charset="0"/>
              <a:cs typeface="Arial" panose="020B0604020202020204" pitchFamily="34" charset="0"/>
            </a:endParaRPr>
          </a:p>
          <a:p>
            <a:pPr marL="0" indent="0">
              <a:buNone/>
            </a:pPr>
            <a:r>
              <a:rPr lang="en-US" sz="2800" b="1" dirty="0" smtClean="0">
                <a:latin typeface="Arial" panose="020B0604020202020204" pitchFamily="34" charset="0"/>
                <a:cs typeface="Arial" panose="020B0604020202020204" pitchFamily="34" charset="0"/>
              </a:rPr>
              <a:t>    that </a:t>
            </a:r>
            <a:r>
              <a:rPr lang="en-US" sz="2800" b="1" dirty="0">
                <a:latin typeface="Arial" panose="020B0604020202020204" pitchFamily="34" charset="0"/>
                <a:cs typeface="Arial" panose="020B0604020202020204" pitchFamily="34" charset="0"/>
              </a:rPr>
              <a:t>most likely results from some </a:t>
            </a:r>
            <a:endParaRPr lang="en-US" sz="2800" b="1" dirty="0" smtClean="0">
              <a:latin typeface="Arial" panose="020B0604020202020204" pitchFamily="34" charset="0"/>
              <a:cs typeface="Arial" panose="020B0604020202020204" pitchFamily="34" charset="0"/>
            </a:endParaRPr>
          </a:p>
          <a:p>
            <a:pPr marL="0" indent="0">
              <a:buNone/>
            </a:pPr>
            <a:r>
              <a:rPr lang="en-US" sz="2800" b="1" dirty="0" smtClean="0">
                <a:latin typeface="Arial" panose="020B0604020202020204" pitchFamily="34" charset="0"/>
                <a:cs typeface="Arial" panose="020B0604020202020204" pitchFamily="34" charset="0"/>
              </a:rPr>
              <a:t>    degree </a:t>
            </a:r>
            <a:r>
              <a:rPr lang="en-US" sz="2800" b="1" dirty="0">
                <a:latin typeface="Arial" panose="020B0604020202020204" pitchFamily="34" charset="0"/>
                <a:cs typeface="Arial" panose="020B0604020202020204" pitchFamily="34" charset="0"/>
              </a:rPr>
              <a:t>of analysis.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105401"/>
            <a:ext cx="221932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2" y="0"/>
            <a:ext cx="201818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652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lstStyle/>
          <a:p>
            <a:r>
              <a:rPr lang="en-US" b="1" dirty="0" smtClean="0"/>
              <a:t>Claim   </a:t>
            </a:r>
            <a:r>
              <a:rPr lang="en-US" sz="2800" b="1" dirty="0" smtClean="0"/>
              <a:t>noun</a:t>
            </a:r>
            <a:endParaRPr lang="en-US" b="1" dirty="0"/>
          </a:p>
        </p:txBody>
      </p:sp>
      <p:sp>
        <p:nvSpPr>
          <p:cNvPr id="3" name="Content Placeholder 2"/>
          <p:cNvSpPr>
            <a:spLocks noGrp="1"/>
          </p:cNvSpPr>
          <p:nvPr>
            <p:ph idx="1"/>
          </p:nvPr>
        </p:nvSpPr>
        <p:spPr>
          <a:xfrm>
            <a:off x="457200" y="1143000"/>
            <a:ext cx="8229600" cy="5562600"/>
          </a:xfrm>
        </p:spPr>
        <p:txBody>
          <a:bodyPr>
            <a:normAutofit fontScale="92500" lnSpcReduction="20000"/>
          </a:bodyPr>
          <a:lstStyle/>
          <a:p>
            <a:pPr marL="0" indent="0">
              <a:buNone/>
            </a:pPr>
            <a:r>
              <a:rPr lang="en-US" sz="3000" dirty="0" err="1" smtClean="0"/>
              <a:t>Defintion</a:t>
            </a:r>
            <a:r>
              <a:rPr lang="en-US" sz="3000" dirty="0" smtClean="0"/>
              <a:t>:  </a:t>
            </a:r>
            <a:r>
              <a:rPr lang="en-US" b="1" dirty="0" smtClean="0">
                <a:effectLst/>
              </a:rPr>
              <a:t>An </a:t>
            </a:r>
            <a:r>
              <a:rPr lang="en-US" b="1" dirty="0" smtClean="0">
                <a:effectLst/>
                <a:hlinkClick r:id="rId2"/>
              </a:rPr>
              <a:t>arguable</a:t>
            </a:r>
            <a:r>
              <a:rPr lang="en-US" b="1" dirty="0" smtClean="0">
                <a:effectLst/>
              </a:rPr>
              <a:t> statement.</a:t>
            </a:r>
          </a:p>
          <a:p>
            <a:pPr marL="0" indent="0">
              <a:buNone/>
            </a:pPr>
            <a:endParaRPr lang="en-US" b="1" dirty="0" smtClean="0">
              <a:effectLst/>
            </a:endParaRPr>
          </a:p>
          <a:p>
            <a:pPr>
              <a:buFont typeface="Wingdings" panose="05000000000000000000" pitchFamily="2" charset="2"/>
              <a:buChar char="Ø"/>
            </a:pPr>
            <a:r>
              <a:rPr lang="en-US" dirty="0"/>
              <a:t>T</a:t>
            </a:r>
            <a:r>
              <a:rPr lang="en-US" dirty="0" smtClean="0">
                <a:effectLst/>
              </a:rPr>
              <a:t>here are three primary types of </a:t>
            </a:r>
            <a:r>
              <a:rPr lang="en-US" dirty="0" smtClean="0">
                <a:effectLst/>
                <a:hlinkClick r:id="rId3"/>
              </a:rPr>
              <a:t>persuasive</a:t>
            </a:r>
            <a:r>
              <a:rPr lang="en-US" dirty="0" smtClean="0">
                <a:effectLst/>
              </a:rPr>
              <a:t> claims:</a:t>
            </a:r>
          </a:p>
          <a:p>
            <a:pPr>
              <a:buFont typeface="Wingdings" panose="05000000000000000000" pitchFamily="2" charset="2"/>
              <a:buChar char="Ø"/>
            </a:pPr>
            <a:r>
              <a:rPr lang="en-US" i="1" dirty="0" smtClean="0">
                <a:effectLst/>
              </a:rPr>
              <a:t>Claims of fact</a:t>
            </a:r>
            <a:r>
              <a:rPr lang="en-US" dirty="0" smtClean="0">
                <a:effectLst/>
              </a:rPr>
              <a:t> assert that something is true or not true.</a:t>
            </a:r>
          </a:p>
          <a:p>
            <a:pPr>
              <a:buFont typeface="Wingdings" panose="05000000000000000000" pitchFamily="2" charset="2"/>
              <a:buChar char="Ø"/>
            </a:pPr>
            <a:r>
              <a:rPr lang="en-US" i="1" dirty="0" smtClean="0">
                <a:effectLst/>
              </a:rPr>
              <a:t>Claims of value</a:t>
            </a:r>
            <a:r>
              <a:rPr lang="en-US" dirty="0" smtClean="0">
                <a:effectLst/>
              </a:rPr>
              <a:t> assert that something is good or bad, more or less desirable.</a:t>
            </a:r>
          </a:p>
          <a:p>
            <a:pPr>
              <a:buFont typeface="Wingdings" panose="05000000000000000000" pitchFamily="2" charset="2"/>
              <a:buChar char="Ø"/>
            </a:pPr>
            <a:r>
              <a:rPr lang="en-US" i="1" dirty="0" smtClean="0">
                <a:effectLst/>
              </a:rPr>
              <a:t>Claims of policy</a:t>
            </a:r>
            <a:r>
              <a:rPr lang="en-US" dirty="0" smtClean="0">
                <a:effectLst/>
              </a:rPr>
              <a:t> assert that one course of action is superior to another.</a:t>
            </a:r>
          </a:p>
          <a:p>
            <a:pPr marL="0" indent="0">
              <a:buNone/>
            </a:pPr>
            <a:r>
              <a:rPr lang="en-US" b="1" dirty="0">
                <a:solidFill>
                  <a:srgbClr val="FF0000"/>
                </a:solidFill>
                <a:latin typeface="Berlin Sans FB Demi" panose="020E0802020502020306" pitchFamily="34" charset="0"/>
              </a:rPr>
              <a:t>I</a:t>
            </a:r>
            <a:r>
              <a:rPr lang="en-US" b="1" dirty="0" smtClean="0">
                <a:solidFill>
                  <a:srgbClr val="FF0000"/>
                </a:solidFill>
                <a:effectLst/>
                <a:latin typeface="Berlin Sans FB Demi" panose="020E0802020502020306" pitchFamily="34" charset="0"/>
              </a:rPr>
              <a:t>n rational or logical arguments, all three types of claims must be supported by facts and evidence.</a:t>
            </a:r>
            <a:endParaRPr lang="en-US" b="1" dirty="0">
              <a:solidFill>
                <a:srgbClr val="FF0000"/>
              </a:solidFill>
              <a:latin typeface="Berlin Sans FB Demi" panose="020E0802020502020306"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143" y="0"/>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715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Closely</a:t>
            </a:r>
            <a:endParaRPr lang="en-US" dirty="0"/>
          </a:p>
        </p:txBody>
      </p:sp>
      <p:sp>
        <p:nvSpPr>
          <p:cNvPr id="3" name="Content Placeholder 2"/>
          <p:cNvSpPr>
            <a:spLocks noGrp="1"/>
          </p:cNvSpPr>
          <p:nvPr>
            <p:ph idx="1"/>
          </p:nvPr>
        </p:nvSpPr>
        <p:spPr/>
        <p:txBody>
          <a:bodyPr>
            <a:normAutofit/>
          </a:bodyPr>
          <a:lstStyle/>
          <a:p>
            <a:r>
              <a:rPr lang="en-US" dirty="0" smtClean="0"/>
              <a:t>Reading text closely </a:t>
            </a:r>
            <a:r>
              <a:rPr lang="en-US" dirty="0" smtClean="0">
                <a:effectLst/>
              </a:rPr>
              <a:t>close reading                            is a careful and purposeful reading. It’s a careful and purposeful </a:t>
            </a:r>
            <a:r>
              <a:rPr lang="en-US" b="1" dirty="0" smtClean="0">
                <a:effectLst/>
              </a:rPr>
              <a:t>rereading</a:t>
            </a:r>
            <a:r>
              <a:rPr lang="en-US" dirty="0" smtClean="0">
                <a:effectLst/>
              </a:rPr>
              <a:t> of a text.</a:t>
            </a:r>
          </a:p>
          <a:p>
            <a:r>
              <a:rPr lang="en-US" dirty="0" smtClean="0">
                <a:effectLst/>
              </a:rPr>
              <a:t>It’s an encounter with the text where the readers really focus on what the author had to say, what the author’s purpose was, what the words mean, and what the structure of the text tells the readers.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0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More on Close Reading</a:t>
            </a:r>
            <a:endParaRPr lang="en-US" dirty="0"/>
          </a:p>
        </p:txBody>
      </p:sp>
      <p:sp>
        <p:nvSpPr>
          <p:cNvPr id="3" name="Content Placeholder 2"/>
          <p:cNvSpPr>
            <a:spLocks noGrp="1"/>
          </p:cNvSpPr>
          <p:nvPr>
            <p:ph idx="1"/>
          </p:nvPr>
        </p:nvSpPr>
        <p:spPr>
          <a:xfrm>
            <a:off x="516948" y="2047875"/>
            <a:ext cx="8229600" cy="4525963"/>
          </a:xfrm>
        </p:spPr>
        <p:txBody>
          <a:bodyPr>
            <a:normAutofit fontScale="92500" lnSpcReduction="10000"/>
          </a:bodyPr>
          <a:lstStyle/>
          <a:p>
            <a:endParaRPr lang="en-US" dirty="0" smtClean="0">
              <a:effectLst/>
            </a:endParaRPr>
          </a:p>
          <a:p>
            <a:r>
              <a:rPr lang="en-US" dirty="0" smtClean="0">
                <a:effectLst/>
              </a:rPr>
              <a:t>In a close reading, reader answer text dependent questions that require that they go back into the text and search for answers. </a:t>
            </a:r>
          </a:p>
          <a:p>
            <a:r>
              <a:rPr lang="en-US" dirty="0" smtClean="0">
                <a:effectLst/>
              </a:rPr>
              <a:t>These aren’t simply recalling just the facts of the text, but rather questions that allow the reader to think about the text, and the author’s purpose, the structure, and the flow of the text.</a:t>
            </a:r>
          </a:p>
          <a:p>
            <a:r>
              <a:rPr lang="en-US" dirty="0" smtClean="0">
                <a:effectLst/>
              </a:rPr>
              <a:t>Close reading requires that the readers actually think and understand what they are reading.</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26193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32670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36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 </a:t>
            </a:r>
            <a:r>
              <a:rPr lang="en-US" sz="3200" dirty="0" smtClean="0"/>
              <a:t>noun</a:t>
            </a:r>
            <a:endParaRPr lang="en-US" dirty="0"/>
          </a:p>
        </p:txBody>
      </p:sp>
      <p:sp>
        <p:nvSpPr>
          <p:cNvPr id="3" name="Content Placeholder 2"/>
          <p:cNvSpPr>
            <a:spLocks noGrp="1"/>
          </p:cNvSpPr>
          <p:nvPr>
            <p:ph idx="1"/>
          </p:nvPr>
        </p:nvSpPr>
        <p:spPr/>
        <p:txBody>
          <a:bodyPr>
            <a:normAutofit/>
          </a:bodyPr>
          <a:lstStyle/>
          <a:p>
            <a:r>
              <a:rPr lang="en-US" b="1" dirty="0" smtClean="0"/>
              <a:t>Labor unions</a:t>
            </a:r>
            <a:r>
              <a:rPr lang="en-US" dirty="0" smtClean="0"/>
              <a:t> are legally recognized as representatives of workers in many industries </a:t>
            </a:r>
            <a:r>
              <a:rPr lang="en-US" b="1" dirty="0" smtClean="0"/>
              <a:t>in the United States</a:t>
            </a:r>
            <a:r>
              <a:rPr lang="en-US" dirty="0" smtClean="0"/>
              <a:t>. Their activity today centers on collective bargaining over wages, benefits, and working conditions for their membership, and on representing their members in disputes with management over violations of contract provisions. </a:t>
            </a:r>
            <a:endParaRPr lang="en-US" dirty="0"/>
          </a:p>
        </p:txBody>
      </p:sp>
    </p:spTree>
    <p:extLst>
      <p:ext uri="{BB962C8B-B14F-4D97-AF65-F5344CB8AC3E}">
        <p14:creationId xmlns:p14="http://schemas.microsoft.com/office/powerpoint/2010/main" val="424296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Cesar Chavez </a:t>
            </a:r>
            <a:r>
              <a:rPr lang="en-US" sz="3200" dirty="0" smtClean="0"/>
              <a:t>noun</a:t>
            </a:r>
            <a:r>
              <a:rPr lang="en-US" dirty="0" smtClean="0"/>
              <a:t/>
            </a:r>
            <a:br>
              <a:rPr lang="en-US" dirty="0" smtClean="0"/>
            </a:br>
            <a:r>
              <a:rPr lang="en-US" sz="3600" dirty="0" smtClean="0"/>
              <a:t>March 31, 1927 – April 23, 1993</a:t>
            </a:r>
            <a:endParaRPr lang="en-US" sz="3600" dirty="0"/>
          </a:p>
        </p:txBody>
      </p:sp>
      <p:sp>
        <p:nvSpPr>
          <p:cNvPr id="3" name="Content Placeholder 2"/>
          <p:cNvSpPr>
            <a:spLocks noGrp="1"/>
          </p:cNvSpPr>
          <p:nvPr>
            <p:ph idx="1"/>
          </p:nvPr>
        </p:nvSpPr>
        <p:spPr/>
        <p:txBody>
          <a:bodyPr/>
          <a:lstStyle/>
          <a:p>
            <a:pPr marL="0" indent="0">
              <a:buNone/>
            </a:pPr>
            <a:r>
              <a:rPr lang="en-US" dirty="0" smtClean="0"/>
              <a:t>Cesar Chavez was an American farm worker,  labor leader and civil right activist, who co-founded the </a:t>
            </a:r>
            <a:r>
              <a:rPr lang="en-US" b="1" dirty="0" smtClean="0"/>
              <a:t>National Farm Workers Association</a:t>
            </a:r>
            <a:r>
              <a:rPr lang="en-US" dirty="0" smtClean="0"/>
              <a:t>. </a:t>
            </a:r>
          </a:p>
          <a:p>
            <a:pPr marL="0" indent="0">
              <a:buNone/>
            </a:pP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3852430"/>
            <a:ext cx="16859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3152775" cy="238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69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Cesar Chavez</a:t>
            </a:r>
            <a:endParaRPr lang="en-US" dirty="0"/>
          </a:p>
        </p:txBody>
      </p:sp>
      <p:sp>
        <p:nvSpPr>
          <p:cNvPr id="3" name="Content Placeholder 2"/>
          <p:cNvSpPr>
            <a:spLocks noGrp="1"/>
          </p:cNvSpPr>
          <p:nvPr>
            <p:ph idx="1"/>
          </p:nvPr>
        </p:nvSpPr>
        <p:spPr>
          <a:xfrm>
            <a:off x="0" y="1600200"/>
            <a:ext cx="8686800" cy="4525963"/>
          </a:xfrm>
        </p:spPr>
        <p:txBody>
          <a:bodyPr>
            <a:normAutofit fontScale="85000" lnSpcReduction="10000"/>
          </a:bodyPr>
          <a:lstStyle/>
          <a:p>
            <a:r>
              <a:rPr lang="en-US" dirty="0" smtClean="0"/>
              <a:t>A Mexican American, Chavez became the best known Latino American civil rights activist, and was strongly promoted by the American Labor Movement, which was eager to enroll Hispanic members. </a:t>
            </a:r>
          </a:p>
          <a:p>
            <a:r>
              <a:rPr lang="en-US" dirty="0" smtClean="0"/>
              <a:t>His public-relations approach to                                                      unionism and aggressive but nonviolent                               tactics made the farm workers' struggle a                                                 moral cause with nationwide support. </a:t>
            </a:r>
          </a:p>
          <a:p>
            <a:r>
              <a:rPr lang="en-US" dirty="0" smtClean="0"/>
              <a:t>By the late 1970s, his tactics had forced growers to recognize the UFW as the bargaining agent for 50,000 field workers in California and Florida.</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315118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63" y="2971800"/>
            <a:ext cx="2878137"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15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dirty="0" smtClean="0"/>
              <a:t> </a:t>
            </a:r>
          </a:p>
          <a:p>
            <a:r>
              <a:rPr lang="en-US" dirty="0" smtClean="0"/>
              <a:t>Founded in 1962 by Cesar Chavez, the United Farm Workers of America is the nation's first successful and largest farm workers union currently active in 10 states. The UFW continues to organize in major agricultural industries across the nation. Recent years have witnessed dozens of key UFW union contract victories, among them the largest strawberry, rose, winery and mushroom firms in California and the nation.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867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989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1295400"/>
          </a:xfrm>
        </p:spPr>
        <p:txBody>
          <a:bodyPr>
            <a:normAutofit/>
          </a:bodyPr>
          <a:lstStyle/>
          <a:p>
            <a:pPr algn="l"/>
            <a:r>
              <a:rPr lang="en-US" sz="3600" b="1" dirty="0" smtClean="0">
                <a:solidFill>
                  <a:srgbClr val="FF0000"/>
                </a:solidFill>
              </a:rPr>
              <a:t> </a:t>
            </a:r>
          </a:p>
        </p:txBody>
      </p:sp>
      <p:sp>
        <p:nvSpPr>
          <p:cNvPr id="3" name="Content Placeholder 2"/>
          <p:cNvSpPr>
            <a:spLocks noGrp="1"/>
          </p:cNvSpPr>
          <p:nvPr>
            <p:ph idx="1"/>
          </p:nvPr>
        </p:nvSpPr>
        <p:spPr>
          <a:xfrm>
            <a:off x="0" y="1368425"/>
            <a:ext cx="9067800" cy="5489575"/>
          </a:xfrm>
        </p:spPr>
        <p:txBody>
          <a:bodyPr>
            <a:normAutofit/>
          </a:bodyPr>
          <a:lstStyle/>
          <a:p>
            <a:pPr marL="0" indent="0" algn="ctr">
              <a:buNone/>
            </a:pPr>
            <a:r>
              <a:rPr lang="en-US" b="1" u="sng" dirty="0" smtClean="0">
                <a:solidFill>
                  <a:srgbClr val="FF0000"/>
                </a:solidFill>
                <a:latin typeface="Arial Narrow" panose="020B0606020202030204" pitchFamily="34" charset="0"/>
              </a:rPr>
              <a:t>CORE VALUES</a:t>
            </a:r>
          </a:p>
          <a:p>
            <a:r>
              <a:rPr lang="en-US" sz="3300" b="1" dirty="0" smtClean="0">
                <a:solidFill>
                  <a:srgbClr val="FF0000"/>
                </a:solidFill>
                <a:latin typeface="Berlin Sans FB Demi" panose="020E0802020502020306" pitchFamily="34" charset="0"/>
              </a:rPr>
              <a:t>Integrity</a:t>
            </a:r>
            <a:r>
              <a:rPr lang="en-US" sz="3300" b="1" dirty="0" smtClean="0">
                <a:latin typeface="Arial Narrow" panose="020B0606020202030204" pitchFamily="34" charset="0"/>
              </a:rPr>
              <a:t>: Doing the right thing even when no one is looking</a:t>
            </a:r>
          </a:p>
          <a:p>
            <a:pPr marL="0" indent="0">
              <a:buNone/>
            </a:pPr>
            <a:r>
              <a:rPr lang="en-US" sz="3300" b="1" dirty="0" smtClean="0">
                <a:latin typeface="Arial Narrow" panose="020B0606020202030204" pitchFamily="34" charset="0"/>
              </a:rPr>
              <a:t> </a:t>
            </a:r>
            <a:endParaRPr lang="en-US" sz="3300" b="1" dirty="0" smtClean="0">
              <a:latin typeface="Berlin Sans FB Demi" panose="020E0802020502020306" pitchFamily="34" charset="0"/>
            </a:endParaRPr>
          </a:p>
          <a:p>
            <a:r>
              <a:rPr lang="en-US" sz="3300" b="1" dirty="0" smtClean="0">
                <a:solidFill>
                  <a:srgbClr val="FF0000"/>
                </a:solidFill>
                <a:latin typeface="Berlin Sans FB Demi" panose="020E0802020502020306" pitchFamily="34" charset="0"/>
              </a:rPr>
              <a:t>Si Se </a:t>
            </a:r>
            <a:r>
              <a:rPr lang="en-US" sz="3300" b="1" dirty="0" err="1" smtClean="0">
                <a:solidFill>
                  <a:srgbClr val="FF0000"/>
                </a:solidFill>
                <a:latin typeface="Berlin Sans FB Demi" panose="020E0802020502020306" pitchFamily="34" charset="0"/>
              </a:rPr>
              <a:t>Puede</a:t>
            </a:r>
            <a:r>
              <a:rPr lang="en-US" sz="3300" b="1" dirty="0" smtClean="0">
                <a:solidFill>
                  <a:srgbClr val="FF0000"/>
                </a:solidFill>
                <a:latin typeface="Berlin Sans FB Demi" panose="020E0802020502020306" pitchFamily="34" charset="0"/>
              </a:rPr>
              <a:t>® Attitude</a:t>
            </a:r>
            <a:r>
              <a:rPr lang="en-US" sz="3300" b="1" dirty="0" smtClean="0">
                <a:latin typeface="Arial Narrow" panose="020B0606020202030204" pitchFamily="34" charset="0"/>
              </a:rPr>
              <a:t>: The embodiment of a personal and organizational spirit that promotes confidence, courage and risk taking</a:t>
            </a:r>
          </a:p>
          <a:p>
            <a:endParaRPr lang="en-US" sz="3300" b="1" dirty="0" smtClean="0">
              <a:latin typeface="Arial Narrow" panose="020B0606020202030204" pitchFamily="34" charset="0"/>
            </a:endParaRPr>
          </a:p>
          <a:p>
            <a:r>
              <a:rPr lang="en-US" sz="3300" b="1" dirty="0" smtClean="0">
                <a:solidFill>
                  <a:srgbClr val="FF0000"/>
                </a:solidFill>
                <a:latin typeface="Berlin Sans FB Demi" panose="020E0802020502020306" pitchFamily="34" charset="0"/>
              </a:rPr>
              <a:t>Innovation</a:t>
            </a:r>
            <a:r>
              <a:rPr lang="en-US" sz="3300" b="1" dirty="0" smtClean="0">
                <a:latin typeface="Arial Narrow" panose="020B0606020202030204" pitchFamily="34" charset="0"/>
              </a:rPr>
              <a:t>: The active pursuit of new ideas</a:t>
            </a:r>
          </a:p>
          <a:p>
            <a:endParaRPr lang="en-US" sz="3300" b="1" dirty="0" smtClean="0">
              <a:latin typeface="Arial Narrow" panose="020B0606020202030204" pitchFamily="34" charset="0"/>
            </a:endParaRP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2" y="0"/>
            <a:ext cx="58705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612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884</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Vocabulary</vt:lpstr>
      <vt:lpstr>Claim   noun</vt:lpstr>
      <vt:lpstr>Reading Closely</vt:lpstr>
      <vt:lpstr>More on Close Reading</vt:lpstr>
      <vt:lpstr>Labor Unions noun</vt:lpstr>
      <vt:lpstr>Cesar Chavez noun March 31, 1927 – April 23, 1993</vt:lpstr>
      <vt:lpstr>    Cesar Chavez</vt:lpstr>
      <vt:lpstr>PowerPoint Presentation</vt:lpstr>
      <vt:lpstr> </vt:lpstr>
      <vt:lpstr>PowerPoint Presentation</vt:lpstr>
      <vt:lpstr>          Tone noun</vt:lpstr>
      <vt:lpstr>Mood noun</vt:lpstr>
      <vt:lpstr>Oppression noun</vt:lpstr>
      <vt:lpstr>boycott</vt:lpstr>
      <vt:lpstr>Socratic Seminar </vt:lpstr>
      <vt:lpstr>evaluate</vt:lpstr>
    </vt:vector>
  </TitlesOfParts>
  <Company>SUSD #12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Windows User</dc:creator>
  <cp:lastModifiedBy>Windows User</cp:lastModifiedBy>
  <cp:revision>11</cp:revision>
  <dcterms:created xsi:type="dcterms:W3CDTF">2013-09-08T23:41:59Z</dcterms:created>
  <dcterms:modified xsi:type="dcterms:W3CDTF">2014-09-23T15:52:13Z</dcterms:modified>
</cp:coreProperties>
</file>