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70" r:id="rId15"/>
    <p:sldId id="271" r:id="rId16"/>
    <p:sldId id="273" r:id="rId17"/>
    <p:sldId id="272" r:id="rId18"/>
    <p:sldId id="274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FFA50-5C10-45A6-B033-CD87D4272900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910FBF-5AB1-48E2-9DD1-1E0DE7CF2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646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10FBF-5AB1-48E2-9DD1-1E0DE7CF22E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20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10FBF-5AB1-48E2-9DD1-1E0DE7CF22E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07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01DFEBA-89F8-45CD-BAE7-66EB2BFD24A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012035" y="1776042"/>
            <a:ext cx="5591802" cy="1096115"/>
          </a:xfrm>
        </p:spPr>
        <p:txBody>
          <a:bodyPr/>
          <a:lstStyle/>
          <a:p>
            <a:pPr algn="ctr"/>
            <a:r>
              <a:rPr lang="en-US" sz="4000" dirty="0" smtClean="0">
                <a:latin typeface="Comic Sans MS" panose="030F0702030302020204" pitchFamily="66" charset="0"/>
              </a:rPr>
              <a:t>Vocabulary 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800" dirty="0" smtClean="0"/>
              <a:t>February 9-13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5191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effective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000" dirty="0" smtClean="0">
                <a:latin typeface="Comic Sans MS" panose="030F0702030302020204" pitchFamily="66" charset="0"/>
              </a:rPr>
              <a:t>: </a:t>
            </a:r>
            <a:r>
              <a:rPr lang="en-US" sz="4000" dirty="0">
                <a:latin typeface="Comic Sans MS" panose="030F0702030302020204" pitchFamily="66" charset="0"/>
              </a:rPr>
              <a:t>producing a result that is </a:t>
            </a:r>
            <a:r>
              <a:rPr lang="en-US" sz="4000" dirty="0" smtClean="0">
                <a:latin typeface="Comic Sans MS" panose="030F0702030302020204" pitchFamily="66" charset="0"/>
              </a:rPr>
              <a:t>wanted.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000" dirty="0" smtClean="0">
                <a:latin typeface="Comic Sans MS" panose="030F0702030302020204" pitchFamily="66" charset="0"/>
              </a:rPr>
              <a:t>: adjective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Synonyms</a:t>
            </a:r>
            <a:r>
              <a:rPr lang="en-US" sz="4000" dirty="0" smtClean="0">
                <a:latin typeface="Comic Sans MS" panose="030F0702030302020204" pitchFamily="66" charset="0"/>
              </a:rPr>
              <a:t>: efficient, fruitful. </a:t>
            </a:r>
            <a:endParaRPr lang="en-US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9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300" i="1" dirty="0" smtClean="0">
                <a:latin typeface="Comic Sans MS" panose="030F0702030302020204" pitchFamily="66" charset="0"/>
              </a:rPr>
              <a:t>           effective</a:t>
            </a:r>
            <a:endParaRPr lang="en-US" sz="3300" i="1" dirty="0">
              <a:latin typeface="Comic Sans MS" panose="030F0702030302020204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914400"/>
            <a:ext cx="3124200" cy="5459767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effective teacher taught her  students the multiplication facts. </a:t>
            </a:r>
            <a:endParaRPr lang="en-US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5122" name="Picture 2" descr="C:\Users\maryki\Desktop\images\effectiv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700" y="2286000"/>
            <a:ext cx="31623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21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support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000" dirty="0" smtClean="0">
                <a:latin typeface="Comic Sans MS" panose="030F0702030302020204" pitchFamily="66" charset="0"/>
              </a:rPr>
              <a:t>:</a:t>
            </a:r>
            <a:r>
              <a:rPr lang="en-US" sz="4000" dirty="0">
                <a:latin typeface="Comic Sans MS" panose="030F0702030302020204" pitchFamily="66" charset="0"/>
              </a:rPr>
              <a:t> to give help or assistance to (someone or something</a:t>
            </a:r>
            <a:r>
              <a:rPr lang="en-US" sz="4000" dirty="0" smtClean="0">
                <a:latin typeface="Comic Sans MS" panose="030F0702030302020204" pitchFamily="66" charset="0"/>
              </a:rPr>
              <a:t>). 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000" dirty="0" smtClean="0">
                <a:latin typeface="Comic Sans MS" panose="030F0702030302020204" pitchFamily="66" charset="0"/>
              </a:rPr>
              <a:t>: verb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Synonyms</a:t>
            </a:r>
            <a:r>
              <a:rPr lang="en-US" sz="4000" dirty="0" smtClean="0">
                <a:latin typeface="Comic Sans MS" panose="030F0702030302020204" pitchFamily="66" charset="0"/>
              </a:rPr>
              <a:t>: advocate</a:t>
            </a:r>
            <a:endParaRPr lang="en-US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59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000" i="1" dirty="0" smtClean="0"/>
              <a:t>                support</a:t>
            </a:r>
            <a:endParaRPr lang="en-US" sz="3000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130552"/>
            <a:ext cx="2590800" cy="424361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young boy needed support with his computer class.</a:t>
            </a:r>
          </a:p>
          <a:p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6146" name="Picture 2" descr="C:\Users\maryki\Desktop\images\suppor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971800"/>
            <a:ext cx="2371725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70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resources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000" dirty="0" smtClean="0">
                <a:latin typeface="Comic Sans MS" panose="030F0702030302020204" pitchFamily="66" charset="0"/>
              </a:rPr>
              <a:t>: </a:t>
            </a:r>
            <a:r>
              <a:rPr lang="en-US" sz="4000" dirty="0">
                <a:latin typeface="Comic Sans MS" panose="030F0702030302020204" pitchFamily="66" charset="0"/>
              </a:rPr>
              <a:t>something that one uses to accomplish an end especially when the usual means is not </a:t>
            </a:r>
            <a:r>
              <a:rPr lang="en-US" sz="4000" dirty="0" smtClean="0">
                <a:latin typeface="Comic Sans MS" panose="030F0702030302020204" pitchFamily="66" charset="0"/>
              </a:rPr>
              <a:t>available.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000" dirty="0" smtClean="0">
                <a:latin typeface="Comic Sans MS" panose="030F0702030302020204" pitchFamily="66" charset="0"/>
              </a:rPr>
              <a:t>: noun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Synonyms</a:t>
            </a:r>
            <a:r>
              <a:rPr lang="en-US" sz="4000" dirty="0" smtClean="0">
                <a:latin typeface="Comic Sans MS" panose="030F0702030302020204" pitchFamily="66" charset="0"/>
              </a:rPr>
              <a:t>: tools</a:t>
            </a:r>
            <a:endParaRPr lang="en-US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24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i="1" dirty="0" smtClean="0">
                <a:latin typeface="Comic Sans MS" panose="030F0702030302020204" pitchFamily="66" charset="0"/>
              </a:rPr>
              <a:t>               resources</a:t>
            </a:r>
            <a:endParaRPr lang="en-US" sz="2800" i="1" dirty="0">
              <a:latin typeface="Comic Sans MS" panose="030F0702030302020204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838200"/>
            <a:ext cx="2895600" cy="5535967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class used their laptops as a resource while writing their opinion paper.</a:t>
            </a:r>
            <a:endParaRPr lang="en-US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7170" name="Picture 2" descr="C:\Users\maryki\Desktop\images\resourc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1" y="3357562"/>
            <a:ext cx="3848100" cy="2509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170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details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u="sng" dirty="0" smtClean="0">
                <a:latin typeface="Comic Sans MS" panose="030F0702030302020204" pitchFamily="66" charset="0"/>
              </a:rPr>
              <a:t>Definition: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en-US" sz="3200" dirty="0">
                <a:latin typeface="Comic Sans MS" panose="030F0702030302020204" pitchFamily="66" charset="0"/>
              </a:rPr>
              <a:t>a particular fact or piece of information about something or </a:t>
            </a:r>
            <a:r>
              <a:rPr lang="en-US" sz="3200" dirty="0" smtClean="0">
                <a:latin typeface="Comic Sans MS" panose="030F0702030302020204" pitchFamily="66" charset="0"/>
              </a:rPr>
              <a:t>someone.</a:t>
            </a:r>
            <a:endParaRPr lang="en-US" sz="3200" u="sng" dirty="0" smtClean="0">
              <a:latin typeface="Comic Sans MS" panose="030F0702030302020204" pitchFamily="66" charset="0"/>
            </a:endParaRPr>
          </a:p>
          <a:p>
            <a:r>
              <a:rPr lang="en-US" sz="3200" u="sng" dirty="0" smtClean="0">
                <a:latin typeface="Comic Sans MS" panose="030F0702030302020204" pitchFamily="66" charset="0"/>
              </a:rPr>
              <a:t>Part of Speech:</a:t>
            </a:r>
            <a:r>
              <a:rPr lang="en-US" sz="3200" dirty="0" smtClean="0">
                <a:latin typeface="Comic Sans MS" panose="030F0702030302020204" pitchFamily="66" charset="0"/>
              </a:rPr>
              <a:t> noun</a:t>
            </a:r>
            <a:endParaRPr lang="en-US" sz="3200" u="sng" dirty="0" smtClean="0">
              <a:latin typeface="Comic Sans MS" panose="030F0702030302020204" pitchFamily="66" charset="0"/>
            </a:endParaRPr>
          </a:p>
          <a:p>
            <a:r>
              <a:rPr lang="en-US" sz="3200" u="sng" dirty="0" smtClean="0">
                <a:latin typeface="Comic Sans MS" panose="030F0702030302020204" pitchFamily="66" charset="0"/>
              </a:rPr>
              <a:t>Synonyms:</a:t>
            </a:r>
            <a:r>
              <a:rPr lang="en-US" sz="3200" dirty="0" smtClean="0">
                <a:latin typeface="Comic Sans MS" panose="030F0702030302020204" pitchFamily="66" charset="0"/>
              </a:rPr>
              <a:t> point</a:t>
            </a:r>
            <a:endParaRPr lang="en-US" sz="32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14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                               </a:t>
            </a:r>
            <a:r>
              <a:rPr lang="en-US" sz="3200" dirty="0" smtClean="0"/>
              <a:t>details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2057400"/>
            <a:ext cx="3124200" cy="4114799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While writing, Jose included many details to his narrative story.</a:t>
            </a:r>
            <a:endParaRPr lang="en-US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8194" name="Picture 2" descr="C:\Users\maryki\Desktop\images\detail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012" y="2362200"/>
            <a:ext cx="3176588" cy="365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22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persuasive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u="sng" dirty="0" smtClean="0">
                <a:latin typeface="Comic Sans MS" panose="030F0702030302020204" pitchFamily="66" charset="0"/>
              </a:rPr>
              <a:t>Definition: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en-US" sz="3200" dirty="0">
                <a:latin typeface="Comic Sans MS" panose="030F0702030302020204" pitchFamily="66" charset="0"/>
              </a:rPr>
              <a:t>able to cause people to do or believe </a:t>
            </a:r>
            <a:r>
              <a:rPr lang="en-US" sz="3200" dirty="0" smtClean="0">
                <a:latin typeface="Comic Sans MS" panose="030F0702030302020204" pitchFamily="66" charset="0"/>
              </a:rPr>
              <a:t>something.</a:t>
            </a:r>
            <a:endParaRPr lang="en-US" sz="3200" u="sng" dirty="0" smtClean="0">
              <a:latin typeface="Comic Sans MS" panose="030F0702030302020204" pitchFamily="66" charset="0"/>
            </a:endParaRPr>
          </a:p>
          <a:p>
            <a:r>
              <a:rPr lang="en-US" sz="3200" u="sng" dirty="0" smtClean="0">
                <a:latin typeface="Comic Sans MS" panose="030F0702030302020204" pitchFamily="66" charset="0"/>
              </a:rPr>
              <a:t>Part of Speech:</a:t>
            </a:r>
            <a:r>
              <a:rPr lang="en-US" sz="3200" dirty="0" smtClean="0">
                <a:latin typeface="Comic Sans MS" panose="030F0702030302020204" pitchFamily="66" charset="0"/>
              </a:rPr>
              <a:t> adjective</a:t>
            </a:r>
            <a:endParaRPr lang="en-US" sz="3200" u="sng" dirty="0" smtClean="0">
              <a:latin typeface="Comic Sans MS" panose="030F0702030302020204" pitchFamily="66" charset="0"/>
            </a:endParaRPr>
          </a:p>
          <a:p>
            <a:r>
              <a:rPr lang="en-US" sz="3200" u="sng" dirty="0" smtClean="0">
                <a:latin typeface="Comic Sans MS" panose="030F0702030302020204" pitchFamily="66" charset="0"/>
              </a:rPr>
              <a:t>Synonyms:</a:t>
            </a:r>
            <a:r>
              <a:rPr lang="en-US" sz="3200" dirty="0" smtClean="0">
                <a:latin typeface="Comic Sans MS" panose="030F0702030302020204" pitchFamily="66" charset="0"/>
              </a:rPr>
              <a:t> compelling, conclusive, convincing.</a:t>
            </a:r>
            <a:endParaRPr lang="en-US" sz="3200" u="sng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67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                         Persuasive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762000"/>
            <a:ext cx="3048000" cy="5562599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In the morning, the students received a sample of a persuasive essay.</a:t>
            </a:r>
            <a:endParaRPr lang="en-US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9218" name="Picture 2" descr="C:\Users\maryki\Desktop\images\persuasiv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667000"/>
            <a:ext cx="2057400" cy="310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76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accuracy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157172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000" u="sng" dirty="0" smtClean="0">
                <a:latin typeface="Comic Sans MS" panose="030F0702030302020204" pitchFamily="66" charset="0"/>
              </a:rPr>
              <a:t>:</a:t>
            </a:r>
            <a:r>
              <a:rPr lang="en-US" sz="4000" dirty="0" smtClean="0">
                <a:latin typeface="Comic Sans MS" panose="030F0702030302020204" pitchFamily="66" charset="0"/>
              </a:rPr>
              <a:t> </a:t>
            </a:r>
            <a:r>
              <a:rPr lang="en-US" sz="4000" dirty="0">
                <a:latin typeface="Comic Sans MS" panose="030F0702030302020204" pitchFamily="66" charset="0"/>
              </a:rPr>
              <a:t>the ability to work or perform without making mistakes</a:t>
            </a:r>
            <a:r>
              <a:rPr lang="en-US" sz="40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000" u="sng" dirty="0" smtClean="0">
                <a:latin typeface="Comic Sans MS" panose="030F0702030302020204" pitchFamily="66" charset="0"/>
              </a:rPr>
              <a:t>:</a:t>
            </a:r>
            <a:r>
              <a:rPr lang="en-US" sz="4000" dirty="0" smtClean="0">
                <a:latin typeface="Comic Sans MS" panose="030F0702030302020204" pitchFamily="66" charset="0"/>
              </a:rPr>
              <a:t> noun</a:t>
            </a:r>
          </a:p>
          <a:p>
            <a:r>
              <a:rPr lang="en-US" sz="4000" u="sng" dirty="0" smtClean="0">
                <a:latin typeface="Comic Sans MS" panose="030F0702030302020204" pitchFamily="66" charset="0"/>
              </a:rPr>
              <a:t>Synonyms:</a:t>
            </a:r>
            <a:r>
              <a:rPr lang="en-US" sz="4000" b="0" dirty="0" smtClean="0">
                <a:latin typeface="Comic Sans MS" panose="030F0702030302020204" pitchFamily="66" charset="0"/>
              </a:rPr>
              <a:t> </a:t>
            </a:r>
            <a:r>
              <a:rPr lang="en-US" sz="4000" dirty="0" smtClean="0">
                <a:latin typeface="Comic Sans MS" panose="030F0702030302020204" pitchFamily="66" charset="0"/>
              </a:rPr>
              <a:t>precision, accurateness.</a:t>
            </a:r>
            <a:endParaRPr lang="en-US" sz="4000" u="sng" dirty="0">
              <a:latin typeface="Comic Sans MS" panose="030F0702030302020204" pitchFamily="66" charset="0"/>
            </a:endParaRPr>
          </a:p>
          <a:p>
            <a:endParaRPr lang="en-US" sz="4000" u="sng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49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influence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u="sng" dirty="0" smtClean="0">
                <a:latin typeface="Comic Sans MS" panose="030F0702030302020204" pitchFamily="66" charset="0"/>
              </a:rPr>
              <a:t>Definition: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en-US" sz="3200" dirty="0">
                <a:latin typeface="Comic Sans MS" panose="030F0702030302020204" pitchFamily="66" charset="0"/>
              </a:rPr>
              <a:t>the power to change or affect someone or </a:t>
            </a:r>
            <a:r>
              <a:rPr lang="en-US" sz="3200" dirty="0" smtClean="0">
                <a:latin typeface="Comic Sans MS" panose="030F0702030302020204" pitchFamily="66" charset="0"/>
              </a:rPr>
              <a:t>something.</a:t>
            </a:r>
            <a:endParaRPr lang="en-US" sz="3200" u="sng" dirty="0" smtClean="0">
              <a:latin typeface="Comic Sans MS" panose="030F0702030302020204" pitchFamily="66" charset="0"/>
            </a:endParaRPr>
          </a:p>
          <a:p>
            <a:r>
              <a:rPr lang="en-US" sz="3200" u="sng" dirty="0" smtClean="0">
                <a:latin typeface="Comic Sans MS" panose="030F0702030302020204" pitchFamily="66" charset="0"/>
              </a:rPr>
              <a:t>Part of Speech:</a:t>
            </a:r>
            <a:r>
              <a:rPr lang="en-US" sz="3200" dirty="0" smtClean="0">
                <a:latin typeface="Comic Sans MS" panose="030F0702030302020204" pitchFamily="66" charset="0"/>
              </a:rPr>
              <a:t> noun</a:t>
            </a:r>
            <a:endParaRPr lang="en-US" sz="3200" u="sng" dirty="0" smtClean="0">
              <a:latin typeface="Comic Sans MS" panose="030F0702030302020204" pitchFamily="66" charset="0"/>
            </a:endParaRPr>
          </a:p>
          <a:p>
            <a:r>
              <a:rPr lang="en-US" sz="3200" u="sng" dirty="0" smtClean="0">
                <a:latin typeface="Comic Sans MS" panose="030F0702030302020204" pitchFamily="66" charset="0"/>
              </a:rPr>
              <a:t>Synonyms:</a:t>
            </a:r>
            <a:r>
              <a:rPr lang="en-US" sz="3200" dirty="0" smtClean="0">
                <a:latin typeface="Comic Sans MS" panose="030F0702030302020204" pitchFamily="66" charset="0"/>
              </a:rPr>
              <a:t> impact</a:t>
            </a:r>
            <a:endParaRPr lang="en-US" sz="32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6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  </a:t>
            </a:r>
            <a:r>
              <a:rPr lang="en-US" sz="3200" dirty="0" smtClean="0"/>
              <a:t>influence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33400"/>
            <a:ext cx="2643324" cy="5791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older sibling was a good influence to her little brother.</a:t>
            </a:r>
            <a:endParaRPr lang="en-US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42" name="Picture 2" descr="C:\Users\maryki\Desktop\images\influenc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905000"/>
            <a:ext cx="3733800" cy="396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465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i="1" dirty="0" smtClean="0">
                <a:latin typeface="Comic Sans MS" panose="030F0702030302020204" pitchFamily="66" charset="0"/>
              </a:rPr>
              <a:t>        accuracy</a:t>
            </a:r>
            <a:endParaRPr lang="en-US" sz="4400" i="1" dirty="0">
              <a:latin typeface="Comic Sans MS" panose="030F0702030302020204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0552"/>
            <a:ext cx="2285999" cy="424361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Accuracy in the writing class was very important to the students.</a:t>
            </a:r>
            <a:endParaRPr lang="en-US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6" name="Picture 2" descr="C:\Users\maryki\Desktop\images\18ebe6f5db8cbcdcc902e0aae614972f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514" y="1447801"/>
            <a:ext cx="2743485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15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specific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000" dirty="0" smtClean="0">
                <a:latin typeface="Comic Sans MS" panose="030F0702030302020204" pitchFamily="66" charset="0"/>
              </a:rPr>
              <a:t>: </a:t>
            </a:r>
            <a:r>
              <a:rPr lang="en-US" sz="4000" dirty="0">
                <a:latin typeface="Comic Sans MS" panose="030F0702030302020204" pitchFamily="66" charset="0"/>
              </a:rPr>
              <a:t>clearly and exactly presented or </a:t>
            </a:r>
            <a:r>
              <a:rPr lang="en-US" sz="4000" dirty="0" smtClean="0">
                <a:latin typeface="Comic Sans MS" panose="030F0702030302020204" pitchFamily="66" charset="0"/>
              </a:rPr>
              <a:t>stated.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000" dirty="0" smtClean="0">
                <a:latin typeface="Comic Sans MS" panose="030F0702030302020204" pitchFamily="66" charset="0"/>
              </a:rPr>
              <a:t>: adjective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Synonyms</a:t>
            </a:r>
            <a:r>
              <a:rPr lang="en-US" sz="4000" dirty="0" smtClean="0">
                <a:latin typeface="Comic Sans MS" panose="030F0702030302020204" pitchFamily="66" charset="0"/>
              </a:rPr>
              <a:t>: precise, exact.</a:t>
            </a:r>
            <a:endParaRPr lang="en-US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15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438400" cy="1261872"/>
          </a:xfrm>
        </p:spPr>
        <p:txBody>
          <a:bodyPr>
            <a:normAutofit/>
          </a:bodyPr>
          <a:lstStyle/>
          <a:p>
            <a:r>
              <a:rPr lang="en-US" sz="3600" i="1" dirty="0" smtClean="0">
                <a:latin typeface="Comic Sans MS" panose="030F0702030302020204" pitchFamily="66" charset="0"/>
              </a:rPr>
              <a:t>specific</a:t>
            </a:r>
            <a:endParaRPr lang="en-US" sz="3600" i="1" dirty="0">
              <a:latin typeface="Comic Sans MS" panose="030F0702030302020204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2130552"/>
            <a:ext cx="2590799" cy="4243615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On Thursday, the students had to write on a specific topic.</a:t>
            </a:r>
            <a:endParaRPr lang="en-US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50" name="Picture 2" descr="C:\Users\maryki\Desktop\images\images.jpg32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362200"/>
            <a:ext cx="50292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751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critique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000" dirty="0" smtClean="0">
                <a:latin typeface="Comic Sans MS" panose="030F0702030302020204" pitchFamily="66" charset="0"/>
              </a:rPr>
              <a:t>: </a:t>
            </a:r>
            <a:r>
              <a:rPr lang="en-US" sz="4000" dirty="0">
                <a:latin typeface="Comic Sans MS" panose="030F0702030302020204" pitchFamily="66" charset="0"/>
              </a:rPr>
              <a:t>a careful judgment in which you give your opinion about the good and bad parts of something (such as a piece of writing or a work of art</a:t>
            </a:r>
            <a:r>
              <a:rPr lang="en-US" sz="4000" dirty="0" smtClean="0">
                <a:latin typeface="Comic Sans MS" panose="030F0702030302020204" pitchFamily="66" charset="0"/>
              </a:rPr>
              <a:t>).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000" dirty="0" smtClean="0">
                <a:latin typeface="Comic Sans MS" panose="030F0702030302020204" pitchFamily="66" charset="0"/>
              </a:rPr>
              <a:t>: noun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Synonyms</a:t>
            </a:r>
            <a:r>
              <a:rPr lang="en-US" sz="4000" dirty="0" smtClean="0">
                <a:latin typeface="Comic Sans MS" panose="030F0702030302020204" pitchFamily="66" charset="0"/>
              </a:rPr>
              <a:t>: examine, review.</a:t>
            </a:r>
            <a:endParaRPr lang="en-US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65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92080"/>
            <a:ext cx="2743200" cy="1261872"/>
          </a:xfrm>
        </p:spPr>
        <p:txBody>
          <a:bodyPr>
            <a:normAutofit/>
          </a:bodyPr>
          <a:lstStyle/>
          <a:p>
            <a:r>
              <a:rPr lang="en-US" sz="3400" i="1" dirty="0" smtClean="0">
                <a:latin typeface="Comic Sans MS" panose="030F0702030302020204" pitchFamily="66" charset="0"/>
              </a:rPr>
              <a:t>critique</a:t>
            </a:r>
            <a:endParaRPr lang="en-US" sz="3400" i="1" dirty="0">
              <a:latin typeface="Comic Sans MS" panose="030F0702030302020204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" y="2130552"/>
            <a:ext cx="2667000" cy="4575048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writing class had to review each others work and critique how well their partners followed the rubric.</a:t>
            </a:r>
            <a:endParaRPr lang="en-US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3074" name="Picture 2" descr="C:\Users\maryki\Desktop\images\critiau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438400"/>
            <a:ext cx="3733799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72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feedback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000" dirty="0" smtClean="0">
                <a:latin typeface="Comic Sans MS" panose="030F0702030302020204" pitchFamily="66" charset="0"/>
              </a:rPr>
              <a:t>: </a:t>
            </a:r>
            <a:r>
              <a:rPr lang="en-US" sz="3600" dirty="0">
                <a:latin typeface="Comic Sans MS" panose="030F0702030302020204" pitchFamily="66" charset="0"/>
              </a:rPr>
              <a:t>helpful information or criticism that is given to someone to say what can be done to improve a performance, product, etc</a:t>
            </a:r>
            <a:r>
              <a:rPr lang="en-US" sz="36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000" dirty="0" smtClean="0">
                <a:latin typeface="Comic Sans MS" panose="030F0702030302020204" pitchFamily="66" charset="0"/>
              </a:rPr>
              <a:t>: noun</a:t>
            </a:r>
          </a:p>
        </p:txBody>
      </p:sp>
    </p:spTree>
    <p:extLst>
      <p:ext uri="{BB962C8B-B14F-4D97-AF65-F5344CB8AC3E}">
        <p14:creationId xmlns:p14="http://schemas.microsoft.com/office/powerpoint/2010/main" val="271997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92080"/>
            <a:ext cx="2514600" cy="1261872"/>
          </a:xfrm>
        </p:spPr>
        <p:txBody>
          <a:bodyPr>
            <a:normAutofit/>
          </a:bodyPr>
          <a:lstStyle/>
          <a:p>
            <a:r>
              <a:rPr lang="en-US" sz="3200" i="1" dirty="0" smtClean="0"/>
              <a:t>feedback</a:t>
            </a:r>
            <a:endParaRPr lang="en-US" sz="3200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2130552"/>
            <a:ext cx="2590800" cy="4243615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teacher gave his students feedback on their bell work.</a:t>
            </a:r>
            <a:endParaRPr lang="en-US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098" name="Picture 2" descr="C:\Users\maryki\Desktop\images\feedback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525" y="2133600"/>
            <a:ext cx="3495675" cy="301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3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1659</TotalTime>
  <Words>411</Words>
  <Application>Microsoft Office PowerPoint</Application>
  <PresentationFormat>On-screen Show (4:3)</PresentationFormat>
  <Paragraphs>63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Angles</vt:lpstr>
      <vt:lpstr>Vocabulary </vt:lpstr>
      <vt:lpstr>accuracy</vt:lpstr>
      <vt:lpstr>        accuracy</vt:lpstr>
      <vt:lpstr>specific</vt:lpstr>
      <vt:lpstr>specific</vt:lpstr>
      <vt:lpstr>critique</vt:lpstr>
      <vt:lpstr>critique</vt:lpstr>
      <vt:lpstr>feedback</vt:lpstr>
      <vt:lpstr>feedback</vt:lpstr>
      <vt:lpstr>effective</vt:lpstr>
      <vt:lpstr>           effective</vt:lpstr>
      <vt:lpstr>support</vt:lpstr>
      <vt:lpstr>                support</vt:lpstr>
      <vt:lpstr>resources</vt:lpstr>
      <vt:lpstr>               resources</vt:lpstr>
      <vt:lpstr>details</vt:lpstr>
      <vt:lpstr>                               details</vt:lpstr>
      <vt:lpstr>persuasive</vt:lpstr>
      <vt:lpstr>                           Persuasive</vt:lpstr>
      <vt:lpstr>influence</vt:lpstr>
      <vt:lpstr>                             influence</vt:lpstr>
    </vt:vector>
  </TitlesOfParts>
  <Company>SUSD #12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</dc:title>
  <dc:creator>Windows User</dc:creator>
  <cp:lastModifiedBy>Windows User</cp:lastModifiedBy>
  <cp:revision>31</cp:revision>
  <dcterms:created xsi:type="dcterms:W3CDTF">2014-11-25T01:52:45Z</dcterms:created>
  <dcterms:modified xsi:type="dcterms:W3CDTF">2015-02-09T17:02:12Z</dcterms:modified>
</cp:coreProperties>
</file>