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4" r:id="rId6"/>
    <p:sldId id="262" r:id="rId7"/>
    <p:sldId id="263" r:id="rId8"/>
    <p:sldId id="265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021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15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625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11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341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585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35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928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094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905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180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F28C-F3D4-4DCF-809C-5C1A188C98E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86AA-5CA2-4D2A-84CE-DF0C0AFD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41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</a:rPr>
              <a:t>Costa’s Questioning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4400" b="1" i="1" dirty="0" smtClean="0">
                <a:solidFill>
                  <a:srgbClr val="00B050"/>
                </a:solidFill>
              </a:rPr>
              <a:t>“It’s not the answer that enlightens, but rather the question.”</a:t>
            </a:r>
            <a:endParaRPr lang="en-US" sz="4400" b="1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172200"/>
            <a:ext cx="3276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Created by Aaron Moehlis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97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Costa’s and AVID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ctr"/>
            <a:r>
              <a:rPr lang="en-US" sz="4400" dirty="0" smtClean="0"/>
              <a:t>For use with Cornell Notes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Hierarchy of inquiry (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4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en-US" sz="4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4400" dirty="0" smtClean="0">
                <a:solidFill>
                  <a:srgbClr val="00B050"/>
                </a:solidFill>
              </a:rPr>
              <a:t>Likened to Bloom’s Taxonomy…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00B050"/>
                </a:solidFill>
              </a:rPr>
              <a:t>… for the student, not the teacher.</a:t>
            </a:r>
          </a:p>
          <a:p>
            <a:pPr algn="ctr"/>
            <a:r>
              <a:rPr lang="en-US" sz="4400" dirty="0" smtClean="0">
                <a:solidFill>
                  <a:srgbClr val="7030A0"/>
                </a:solidFill>
              </a:rPr>
              <a:t>Facilitates the routine use of academic vocabulary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550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Take Notes during Class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343400" cy="475456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Digital or paper.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Teacher-led or student-created.</a:t>
            </a:r>
          </a:p>
          <a:p>
            <a:r>
              <a:rPr lang="en-US" sz="3200" b="1" dirty="0" smtClean="0"/>
              <a:t>Vocabulary, processes, readings, videos, etc.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Short, specific, details/definitions.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Skip space between each term/idea.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1600200"/>
            <a:ext cx="4038600" cy="45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00" y="1600200"/>
            <a:ext cx="0" cy="3657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8200" y="5257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23622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Notes         1st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9868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Apply your own thinking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Costa’s Questioning </a:t>
            </a:r>
            <a:r>
              <a:rPr lang="en-US" sz="3200" b="1" dirty="0" smtClean="0"/>
              <a:t>Statements come next.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Identify	  -List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Explain	  -Describe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Elaborate on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Predict	  -Evaluate</a:t>
            </a:r>
            <a:endParaRPr lang="en-US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NO “W,W,W,W,H,W” starter words!!!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1600200"/>
            <a:ext cx="4038600" cy="45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00" y="1600200"/>
            <a:ext cx="0" cy="3657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8200" y="5257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27432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2nd</a:t>
            </a:r>
            <a:endParaRPr lang="en-US" sz="4800" b="1" dirty="0"/>
          </a:p>
        </p:txBody>
      </p:sp>
      <p:sp>
        <p:nvSpPr>
          <p:cNvPr id="6" name="Right Arrow 5"/>
          <p:cNvSpPr/>
          <p:nvPr/>
        </p:nvSpPr>
        <p:spPr>
          <a:xfrm>
            <a:off x="3962400" y="2229134"/>
            <a:ext cx="10668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51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Enlightenment comes with the questions…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Instead of…</a:t>
            </a:r>
          </a:p>
          <a:p>
            <a:r>
              <a:rPr lang="en-US" sz="3200" dirty="0" smtClean="0"/>
              <a:t>What is citizenship?</a:t>
            </a:r>
          </a:p>
          <a:p>
            <a:r>
              <a:rPr lang="en-US" sz="3200" dirty="0" smtClean="0"/>
              <a:t>Why do wolves form a pack?</a:t>
            </a:r>
            <a:endParaRPr lang="en-US" sz="100" dirty="0" smtClean="0"/>
          </a:p>
          <a:p>
            <a:r>
              <a:rPr lang="en-US" sz="3200" dirty="0" smtClean="0"/>
              <a:t>Who is the author’s audience?</a:t>
            </a:r>
          </a:p>
          <a:p>
            <a:r>
              <a:rPr lang="en-US" sz="3200" dirty="0" smtClean="0"/>
              <a:t>How do you use the commutative property?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762000"/>
            <a:ext cx="4038600" cy="5135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 smtClean="0"/>
              <a:t>Students should use…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Describe citizenship.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Explain the reasons wolves form packs.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Identify the author’s audience.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Elaborate on the correct usage of the commutative property.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71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Organized Note-taking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Each “section” of Notes gets a Questioning statement (QS)… </a:t>
            </a:r>
          </a:p>
          <a:p>
            <a:pPr>
              <a:buNone/>
            </a:pPr>
            <a:r>
              <a:rPr lang="en-US" sz="4400" b="1" i="1" dirty="0"/>
              <a:t>	</a:t>
            </a:r>
            <a:r>
              <a:rPr lang="en-US" sz="4400" b="1" i="1" dirty="0" smtClean="0"/>
              <a:t>aligned visually</a:t>
            </a:r>
            <a:r>
              <a:rPr lang="en-US" sz="4400" b="1" dirty="0" smtClean="0"/>
              <a:t>.</a:t>
            </a:r>
          </a:p>
          <a:p>
            <a:pPr>
              <a:buNone/>
            </a:pPr>
            <a:endParaRPr lang="en-US" sz="32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1600200"/>
            <a:ext cx="4038600" cy="45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00" y="1600200"/>
            <a:ext cx="0" cy="3657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8200" y="5257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19812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QS1</a:t>
            </a:r>
            <a:endParaRPr lang="en-US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981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Notes 1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3048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QS2</a:t>
            </a:r>
            <a:endParaRPr lang="en-US" sz="4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048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Notes 2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4038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QS3</a:t>
            </a:r>
            <a:endParaRPr 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038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Notes 3</a:t>
            </a:r>
            <a:endParaRPr lang="en-US" sz="48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648200" y="27432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48200" y="30480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38100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48200" y="4114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48200" y="48006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8200" y="20574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21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Reflection!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343400" cy="490696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Either at the end of class </a:t>
            </a:r>
            <a:r>
              <a:rPr lang="en-US" sz="3200" b="1" dirty="0" smtClean="0">
                <a:solidFill>
                  <a:srgbClr val="00B050"/>
                </a:solidFill>
              </a:rPr>
              <a:t>or for Bell Work the following day</a:t>
            </a:r>
            <a:r>
              <a:rPr lang="en-US" sz="3200" b="1" dirty="0" smtClean="0">
                <a:solidFill>
                  <a:srgbClr val="0070C0"/>
                </a:solidFill>
              </a:rPr>
              <a:t>, students write a 4 sentence summary using ONLY their Notes.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“Explain what you now know that you did not know before.”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1600200"/>
            <a:ext cx="4038600" cy="45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00" y="1600200"/>
            <a:ext cx="0" cy="3657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8200" y="5257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48400" y="5334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3</a:t>
            </a:r>
            <a:r>
              <a:rPr lang="en-US" sz="4800" b="1" dirty="0"/>
              <a:t>r</a:t>
            </a:r>
            <a:r>
              <a:rPr lang="en-US" sz="4800" b="1" dirty="0" smtClean="0"/>
              <a:t>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25163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Use as a Study Guide!!!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/>
              <a:t>Fold the Notes over so all that is visible are the higher-order verbs.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Students now have assessment-level questioning statements to study from.</a:t>
            </a:r>
          </a:p>
          <a:p>
            <a:pPr>
              <a:buNone/>
            </a:pPr>
            <a:endParaRPr lang="en-US" sz="32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1600200"/>
            <a:ext cx="4038600" cy="45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00" y="1600200"/>
            <a:ext cx="0" cy="3657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8200" y="5257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19812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QS1</a:t>
            </a:r>
            <a:endParaRPr lang="en-US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981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Notes 1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3048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QS2</a:t>
            </a:r>
            <a:endParaRPr lang="en-US" sz="4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048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Notes 2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4038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QS3</a:t>
            </a:r>
            <a:endParaRPr 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4038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Notes 3</a:t>
            </a:r>
            <a:endParaRPr lang="en-US" sz="48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648200" y="27432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48200" y="30480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38100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48200" y="41148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48200" y="48006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8200" y="2057400"/>
            <a:ext cx="4038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rved Left Arrow 5"/>
          <p:cNvSpPr/>
          <p:nvPr/>
        </p:nvSpPr>
        <p:spPr>
          <a:xfrm rot="5400000">
            <a:off x="6477000" y="2600846"/>
            <a:ext cx="1676400" cy="255630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357518" y="1257869"/>
            <a:ext cx="84824" cy="533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341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T-Charts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NO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Who</a:t>
            </a:r>
          </a:p>
          <a:p>
            <a:pPr algn="ctr"/>
            <a:r>
              <a:rPr lang="en-US" sz="2800" dirty="0" smtClean="0"/>
              <a:t>What</a:t>
            </a:r>
          </a:p>
          <a:p>
            <a:pPr algn="ctr"/>
            <a:r>
              <a:rPr lang="en-US" sz="2800" dirty="0" smtClean="0"/>
              <a:t>Where</a:t>
            </a:r>
          </a:p>
          <a:p>
            <a:pPr algn="ctr"/>
            <a:r>
              <a:rPr lang="en-US" sz="2800" dirty="0" smtClean="0"/>
              <a:t>When</a:t>
            </a:r>
          </a:p>
          <a:p>
            <a:pPr algn="ctr"/>
            <a:r>
              <a:rPr lang="en-US" sz="2800" dirty="0" smtClean="0"/>
              <a:t>Why</a:t>
            </a:r>
          </a:p>
          <a:p>
            <a:pPr algn="ctr"/>
            <a:r>
              <a:rPr lang="en-US" sz="2800" dirty="0" smtClean="0"/>
              <a:t>How</a:t>
            </a:r>
          </a:p>
          <a:p>
            <a:pPr algn="ctr"/>
            <a:r>
              <a:rPr lang="en-US" sz="2800" dirty="0" smtClean="0"/>
              <a:t>Did, Does, Do</a:t>
            </a:r>
          </a:p>
          <a:p>
            <a:pPr algn="ctr"/>
            <a:r>
              <a:rPr lang="en-US" sz="2800" dirty="0" smtClean="0"/>
              <a:t>Are, Is, Will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YES</a:t>
            </a:r>
            <a:endParaRPr lang="en-US" sz="44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Identify</a:t>
            </a:r>
          </a:p>
          <a:p>
            <a:pPr algn="ctr"/>
            <a:r>
              <a:rPr lang="en-US" sz="2800" dirty="0" smtClean="0"/>
              <a:t>List</a:t>
            </a:r>
          </a:p>
          <a:p>
            <a:pPr algn="ctr"/>
            <a:r>
              <a:rPr lang="en-US" sz="2800" dirty="0" smtClean="0"/>
              <a:t>Explain</a:t>
            </a:r>
          </a:p>
          <a:p>
            <a:pPr algn="ctr"/>
            <a:r>
              <a:rPr lang="en-US" sz="2800" dirty="0" smtClean="0"/>
              <a:t>Describe</a:t>
            </a:r>
          </a:p>
          <a:p>
            <a:pPr algn="ctr"/>
            <a:r>
              <a:rPr lang="en-US" sz="2800" dirty="0" smtClean="0"/>
              <a:t>Elaborate on</a:t>
            </a:r>
          </a:p>
          <a:p>
            <a:pPr algn="ctr"/>
            <a:r>
              <a:rPr lang="en-US" sz="2800" dirty="0" smtClean="0"/>
              <a:t>Predict</a:t>
            </a:r>
          </a:p>
          <a:p>
            <a:pPr algn="ctr"/>
            <a:r>
              <a:rPr lang="en-US" sz="2800" dirty="0" smtClean="0"/>
              <a:t>Interpret</a:t>
            </a:r>
          </a:p>
          <a:p>
            <a:pPr algn="ctr"/>
            <a:r>
              <a:rPr lang="en-US" sz="2800" dirty="0" smtClean="0"/>
              <a:t>Evaluate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2057400"/>
            <a:ext cx="82296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2" idx="2"/>
          </p:cNvCxnSpPr>
          <p:nvPr/>
        </p:nvCxnSpPr>
        <p:spPr>
          <a:xfrm flipV="1">
            <a:off x="4572000" y="1417638"/>
            <a:ext cx="0" cy="513556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654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297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Costa’s Questioning</vt:lpstr>
      <vt:lpstr>Costa’s and AVID</vt:lpstr>
      <vt:lpstr>Take Notes during Class</vt:lpstr>
      <vt:lpstr>Apply your own thinking </vt:lpstr>
      <vt:lpstr>Enlightenment comes with the questions…</vt:lpstr>
      <vt:lpstr>Organized Note-taking</vt:lpstr>
      <vt:lpstr>Reflection!</vt:lpstr>
      <vt:lpstr>Use as a Study Guide!!!</vt:lpstr>
      <vt:lpstr>T-Charts</vt:lpstr>
    </vt:vector>
  </TitlesOfParts>
  <Company>SUSD #12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Costa’s Questioning</dc:title>
  <dc:creator>Windows User</dc:creator>
  <cp:lastModifiedBy>nju</cp:lastModifiedBy>
  <cp:revision>7</cp:revision>
  <dcterms:created xsi:type="dcterms:W3CDTF">2013-09-25T16:53:05Z</dcterms:created>
  <dcterms:modified xsi:type="dcterms:W3CDTF">2013-11-19T19:33:39Z</dcterms:modified>
</cp:coreProperties>
</file>