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9"/>
  </p:notesMasterIdLst>
  <p:sldIdLst>
    <p:sldId id="256" r:id="rId2"/>
    <p:sldId id="258" r:id="rId3"/>
    <p:sldId id="319" r:id="rId4"/>
    <p:sldId id="322" r:id="rId5"/>
    <p:sldId id="323" r:id="rId6"/>
    <p:sldId id="324" r:id="rId7"/>
    <p:sldId id="325" r:id="rId8"/>
    <p:sldId id="326" r:id="rId9"/>
    <p:sldId id="261" r:id="rId10"/>
    <p:sldId id="265" r:id="rId11"/>
    <p:sldId id="262" r:id="rId12"/>
    <p:sldId id="264" r:id="rId13"/>
    <p:sldId id="263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0" r:id="rId29"/>
    <p:sldId id="282" r:id="rId30"/>
    <p:sldId id="287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9" r:id="rId55"/>
    <p:sldId id="308" r:id="rId56"/>
    <p:sldId id="307" r:id="rId57"/>
    <p:sldId id="310" r:id="rId58"/>
    <p:sldId id="311" r:id="rId59"/>
    <p:sldId id="312" r:id="rId60"/>
    <p:sldId id="314" r:id="rId61"/>
    <p:sldId id="315" r:id="rId62"/>
    <p:sldId id="313" r:id="rId63"/>
    <p:sldId id="318" r:id="rId64"/>
    <p:sldId id="317" r:id="rId65"/>
    <p:sldId id="316" r:id="rId66"/>
    <p:sldId id="320" r:id="rId67"/>
    <p:sldId id="321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55F9B-FA5D-485A-8755-F894D5EB246A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6AD6-1CEE-46AF-A279-549DD9698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puter.howstuffworks.com/internet/basics/google-docs3.htm" TargetMode="External"/><Relationship Id="rId3" Type="http://schemas.openxmlformats.org/officeDocument/2006/relationships/hyperlink" Target="http://support.google.com/docs/bin/answer.py?hl=en&amp;answer=107178" TargetMode="External"/><Relationship Id="rId7" Type="http://schemas.openxmlformats.org/officeDocument/2006/relationships/hyperlink" Target="https://docs.google.com/View?id=dzq234z_4fsjtzbfq" TargetMode="External"/><Relationship Id="rId2" Type="http://schemas.openxmlformats.org/officeDocument/2006/relationships/hyperlink" Target="http://www.google.com/google-d-s/colle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x.com/blog/?p=308" TargetMode="External"/><Relationship Id="rId5" Type="http://schemas.openxmlformats.org/officeDocument/2006/relationships/hyperlink" Target="https://docs.google.com/templates?q=student&amp;sort=hottest&amp;view=public" TargetMode="External"/><Relationship Id="rId4" Type="http://schemas.openxmlformats.org/officeDocument/2006/relationships/hyperlink" Target="http://www.google.com/google-d-s/tour3.html" TargetMode="Externa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pd.org/autocrat" TargetMode="External"/><Relationship Id="rId2" Type="http://schemas.openxmlformats.org/officeDocument/2006/relationships/hyperlink" Target="https://sites.google.com/site/formemail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pd.org/doctopus" TargetMode="External"/><Relationship Id="rId4" Type="http://schemas.openxmlformats.org/officeDocument/2006/relationships/hyperlink" Target="http://youpd.org/formmule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ericcurts@gmail.com" TargetMode="External"/><Relationship Id="rId2" Type="http://schemas.openxmlformats.org/officeDocument/2006/relationships/hyperlink" Target="mailto:tech@northcantonschool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/3.0/" TargetMode="External"/><Relationship Id="rId4" Type="http://schemas.openxmlformats.org/officeDocument/2006/relationships/hyperlink" Target="http://www.ericcurts.com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usergroup.org/presentations/paperless-classroom" TargetMode="External"/><Relationship Id="rId2" Type="http://schemas.openxmlformats.org/officeDocument/2006/relationships/hyperlink" Target="http://www.youtube.com/watch?v=9ijAyGfaGx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catorstechnology.com/2012/04/52-secrets-students-should-know-about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924800" cy="183197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The Paperless Classroom with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85800"/>
            <a:ext cx="32766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267200"/>
            <a:ext cx="641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A) Signing in to Google Docs from the SUSD Website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You only need your username and password for this portal.  This takes you to the dashboard – where you can access of the APPS, DRIVE/DOCS, GMAIL, Etc.)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4115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95800" y="4495800"/>
            <a:ext cx="2667000" cy="228600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7391400" y="4495800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Google Docs Sign-In Page from the SUSD Website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747689" cy="47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B) Signing in to Google Docs from SUSD LEARN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Sign in to your SUSD LEARN account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Google Apps tabs are located on the right side of your home page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Click on Docs to go directly to your Google Docs sign-in page</a:t>
            </a: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305" y="1524000"/>
            <a:ext cx="464884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0800000">
            <a:off x="5638800" y="4724400"/>
            <a:ext cx="1828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C) Signing in from G-mail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19200"/>
            <a:ext cx="2819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 smtClean="0">
                <a:hlinkClick r:id="rId2"/>
              </a:rPr>
              <a:t>www.gmail.com</a:t>
            </a:r>
            <a:r>
              <a:rPr lang="en-US" sz="3300" b="1" dirty="0" smtClean="0"/>
              <a:t> </a:t>
            </a:r>
          </a:p>
          <a:p>
            <a:r>
              <a:rPr lang="en-US" sz="2600" dirty="0" smtClean="0"/>
              <a:t>Takes you directly to Gmail – you can access Docs/Drive, Gmail by clicking the </a:t>
            </a:r>
            <a:r>
              <a:rPr lang="en-US" sz="2600" b="1" dirty="0" smtClean="0"/>
              <a:t>Drive</a:t>
            </a:r>
            <a:r>
              <a:rPr lang="en-US" sz="2600" dirty="0" smtClean="0"/>
              <a:t> icon in the black bar towards the top of the webpage – </a:t>
            </a:r>
            <a:r>
              <a:rPr lang="en-US" sz="2600" b="1" dirty="0" smtClean="0"/>
              <a:t>if you use this link make sure you put your full email address in the username field when signing in (e.g. marioc@students.susd12.org)</a:t>
            </a:r>
            <a:r>
              <a:rPr lang="en-US" sz="2600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757" y="1524000"/>
            <a:ext cx="5153348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001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Google Task Bar After Sign-In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28956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Click on Drive to access Google Docs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1752600" y="2438400"/>
            <a:ext cx="304800" cy="457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A) How to Find Student G-mail Accounts in LEARN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200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From your LEARN page click on </a:t>
            </a:r>
            <a:r>
              <a:rPr lang="en-US" sz="3200" b="1" dirty="0" smtClean="0">
                <a:solidFill>
                  <a:srgbClr val="FFC000"/>
                </a:solidFill>
              </a:rPr>
              <a:t>Settings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 drop-down menu will appear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Select “</a:t>
            </a:r>
            <a:r>
              <a:rPr lang="en-US" sz="3200" b="1" dirty="0" smtClean="0">
                <a:solidFill>
                  <a:srgbClr val="FFC000"/>
                </a:solidFill>
              </a:rPr>
              <a:t>Users</a:t>
            </a:r>
            <a:r>
              <a:rPr lang="en-US" sz="3200" b="1" dirty="0" smtClean="0"/>
              <a:t>”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1" y="1415354"/>
            <a:ext cx="3731522" cy="49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0800000">
            <a:off x="5943600" y="3048000"/>
            <a:ext cx="1447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B) How to Find Student G-mail Accounts in LEARN (cont)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447800"/>
            <a:ext cx="31242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</a:t>
            </a:r>
            <a:r>
              <a:rPr lang="en-US" sz="3200" b="1" dirty="0" smtClean="0"/>
              <a:t>elect </a:t>
            </a:r>
            <a:r>
              <a:rPr lang="en-US" sz="3200" b="1" dirty="0" smtClean="0"/>
              <a:t>“</a:t>
            </a:r>
            <a:r>
              <a:rPr lang="en-US" sz="3200" b="1" dirty="0" smtClean="0">
                <a:solidFill>
                  <a:srgbClr val="FFC000"/>
                </a:solidFill>
              </a:rPr>
              <a:t>Enrolled users</a:t>
            </a:r>
            <a:r>
              <a:rPr lang="en-US" sz="3200" b="1" dirty="0" smtClean="0"/>
              <a:t>” to see a listing of students and their Gmail accounts.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351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0800000">
            <a:off x="6781800" y="2895600"/>
            <a:ext cx="914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C) Listing of Student G-mail Accounts in LEARN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0980" y="1600200"/>
            <a:ext cx="4620820" cy="507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 rot="10800000">
            <a:off x="4267200" y="2514600"/>
            <a:ext cx="1371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9144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How to Organize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Student Gmail Accounts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673181" cy="51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Brace 3"/>
          <p:cNvSpPr/>
          <p:nvPr/>
        </p:nvSpPr>
        <p:spPr>
          <a:xfrm>
            <a:off x="2590800" y="5181600"/>
            <a:ext cx="457200" cy="1295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Naming Documents and Folders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5410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" sz="3600" b="1" dirty="0" smtClean="0"/>
              <a:t>Set up a common naming scheme for classroom files and folders.</a:t>
            </a:r>
          </a:p>
          <a:p>
            <a:pPr lvl="0"/>
            <a:endParaRPr lang="en" sz="3600" b="1" dirty="0" smtClean="0"/>
          </a:p>
          <a:p>
            <a:pPr lvl="0"/>
            <a:r>
              <a:rPr lang="en" sz="3600" b="1" dirty="0" smtClean="0"/>
              <a:t>For documents and folders, include in the name:</a:t>
            </a:r>
          </a:p>
          <a:p>
            <a:pPr lvl="1"/>
            <a:r>
              <a:rPr lang="en" sz="3200" b="1" dirty="0" smtClean="0"/>
              <a:t>Current Year</a:t>
            </a:r>
          </a:p>
          <a:p>
            <a:pPr lvl="1"/>
            <a:r>
              <a:rPr lang="en" sz="3200" b="1" dirty="0" smtClean="0"/>
              <a:t>Class Period</a:t>
            </a:r>
          </a:p>
          <a:p>
            <a:pPr lvl="1"/>
            <a:r>
              <a:rPr lang="en" sz="3200" b="1" dirty="0" smtClean="0"/>
              <a:t>Last &amp; First Name</a:t>
            </a:r>
          </a:p>
          <a:p>
            <a:pPr lvl="1"/>
            <a:r>
              <a:rPr lang="en" sz="3200" b="1" dirty="0" smtClean="0"/>
              <a:t>Document or Folder Name</a:t>
            </a:r>
          </a:p>
          <a:p>
            <a:pPr lvl="0"/>
            <a:endParaRPr lang="en" sz="3600" b="1" dirty="0" smtClean="0"/>
          </a:p>
          <a:p>
            <a:pPr lvl="0"/>
            <a:r>
              <a:rPr lang="en" sz="3600" b="1" dirty="0" smtClean="0">
                <a:solidFill>
                  <a:schemeClr val="accent2"/>
                </a:solidFill>
              </a:rPr>
              <a:t>2013-06-WigginsMartin-Homework #1</a:t>
            </a:r>
          </a:p>
          <a:p>
            <a:pPr lvl="0"/>
            <a:endParaRPr lang="en" sz="3600" b="1" dirty="0" smtClean="0"/>
          </a:p>
          <a:p>
            <a:pPr lvl="0"/>
            <a:r>
              <a:rPr lang="en" sz="3600" b="1" dirty="0" smtClean="0">
                <a:solidFill>
                  <a:schemeClr val="accent3"/>
                </a:solidFill>
              </a:rPr>
              <a:t>2013-06-WigginsMartin – Turn-in Folder</a:t>
            </a:r>
          </a:p>
          <a:p>
            <a:pPr lvl="0"/>
            <a:endParaRPr lang="e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12064"/>
            <a:ext cx="5486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hlinkClick r:id="rId2"/>
              </a:rPr>
              <a:t>Access your documents from anywhere</a:t>
            </a:r>
            <a:r>
              <a:rPr lang="en-US" dirty="0" smtClean="0"/>
              <a:t>:</a:t>
            </a:r>
          </a:p>
          <a:p>
            <a:r>
              <a:rPr lang="en-US" b="1" u="sng" dirty="0">
                <a:hlinkClick r:id="rId3"/>
              </a:rPr>
              <a:t>Use Docs reference </a:t>
            </a:r>
            <a:r>
              <a:rPr lang="en-US" b="1" u="sng" dirty="0" smtClean="0">
                <a:hlinkClick r:id="rId3"/>
              </a:rPr>
              <a:t>tools</a:t>
            </a:r>
            <a:endParaRPr lang="en-US" b="1" u="sng" dirty="0" smtClean="0"/>
          </a:p>
          <a:p>
            <a:r>
              <a:rPr lang="en-US" b="1" u="sng" dirty="0">
                <a:hlinkClick r:id="rId4"/>
              </a:rPr>
              <a:t>Save to different file types</a:t>
            </a:r>
            <a:r>
              <a:rPr lang="en-US" dirty="0" smtClean="0"/>
              <a:t>:</a:t>
            </a:r>
          </a:p>
          <a:p>
            <a:r>
              <a:rPr lang="en-US" b="1" u="sng" dirty="0">
                <a:hlinkClick r:id="rId5"/>
              </a:rPr>
              <a:t>Use templates</a:t>
            </a:r>
            <a:r>
              <a:rPr lang="en-US" dirty="0" smtClean="0"/>
              <a:t>:</a:t>
            </a:r>
          </a:p>
          <a:p>
            <a:r>
              <a:rPr lang="en-US" b="1" u="sng" dirty="0">
                <a:hlinkClick r:id="rId6"/>
              </a:rPr>
              <a:t>Convert PDFs to images and text</a:t>
            </a:r>
            <a:r>
              <a:rPr lang="en-US" dirty="0" smtClean="0"/>
              <a:t>:</a:t>
            </a:r>
          </a:p>
          <a:p>
            <a:r>
              <a:rPr lang="en-US" b="1" u="sng" dirty="0">
                <a:hlinkClick r:id="rId7"/>
              </a:rPr>
              <a:t>Create forms</a:t>
            </a:r>
            <a:r>
              <a:rPr lang="en-US" dirty="0" smtClean="0"/>
              <a:t>:</a:t>
            </a:r>
          </a:p>
          <a:p>
            <a:r>
              <a:rPr lang="en-US" b="1" u="sng" dirty="0">
                <a:hlinkClick r:id="rId8"/>
              </a:rPr>
              <a:t>Work on documents all at the same time</a:t>
            </a:r>
            <a:r>
              <a:rPr lang="en-US" dirty="0" smtClean="0"/>
              <a:t>:</a:t>
            </a:r>
          </a:p>
          <a:p>
            <a:r>
              <a:rPr lang="en-US" b="1" u="sng" dirty="0" smtClean="0">
                <a:hlinkClick r:id="rId2"/>
              </a:rPr>
              <a:t>Share files and folders with </a:t>
            </a:r>
            <a:r>
              <a:rPr lang="en-US" b="1" u="sng" dirty="0">
                <a:hlinkClick r:id="rId2"/>
              </a:rPr>
              <a:t>anyone</a:t>
            </a:r>
            <a:r>
              <a:rPr lang="en-US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381000"/>
            <a:ext cx="6705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153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Choose Sharing Options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51816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When you choose to share a document through Google Docs, you get to decide how much access that person has to your document. </a:t>
            </a:r>
          </a:p>
          <a:p>
            <a:endParaRPr lang="en-US" sz="1800" dirty="0" smtClean="0"/>
          </a:p>
          <a:p>
            <a:r>
              <a:rPr lang="en-US" sz="3200" b="1" dirty="0" smtClean="0"/>
              <a:t>The available options are: </a:t>
            </a:r>
            <a:r>
              <a:rPr lang="en-US" sz="3200" b="1" dirty="0" smtClean="0">
                <a:solidFill>
                  <a:srgbClr val="FF0000"/>
                </a:solidFill>
              </a:rPr>
              <a:t>Can Edit, </a:t>
            </a:r>
            <a:r>
              <a:rPr lang="en-US" sz="3200" b="1" dirty="0" smtClean="0">
                <a:solidFill>
                  <a:srgbClr val="FFC000"/>
                </a:solidFill>
              </a:rPr>
              <a:t>Can Comment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FF00"/>
                </a:solidFill>
              </a:rPr>
              <a:t>Can View</a:t>
            </a:r>
          </a:p>
          <a:p>
            <a:endParaRPr lang="en-US" dirty="0" smtClean="0"/>
          </a:p>
          <a:p>
            <a:r>
              <a:rPr lang="en-US" sz="3200" b="1" dirty="0" smtClean="0"/>
              <a:t>The access you choose will depend why you are sharing the document with the person.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Can Edit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506016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Persons you share with can edit the document</a:t>
            </a:r>
          </a:p>
          <a:p>
            <a:endParaRPr lang="en-US" sz="1800" dirty="0" smtClean="0"/>
          </a:p>
          <a:p>
            <a:r>
              <a:rPr lang="en-US" sz="3600" dirty="0" smtClean="0"/>
              <a:t>Good for group work where several students are collaborating on a project</a:t>
            </a:r>
          </a:p>
          <a:p>
            <a:endParaRPr lang="en-US" sz="1800" dirty="0" smtClean="0"/>
          </a:p>
          <a:p>
            <a:r>
              <a:rPr lang="en-US" sz="3600" dirty="0" smtClean="0"/>
              <a:t>Great for submitted assignments because teacher can mark up the document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Can Comment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105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Students cannot edit the document but they CAN leave comments that are visible on the screen but don’t print out.  </a:t>
            </a:r>
          </a:p>
          <a:p>
            <a:endParaRPr lang="en-US" sz="3200" dirty="0" smtClean="0"/>
          </a:p>
          <a:p>
            <a:r>
              <a:rPr lang="en-US" sz="3600" dirty="0" smtClean="0"/>
              <a:t>Useful for peer review</a:t>
            </a:r>
          </a:p>
          <a:p>
            <a:endParaRPr lang="en-US" sz="3600" dirty="0" smtClean="0"/>
          </a:p>
          <a:p>
            <a:r>
              <a:rPr lang="en-US" sz="3600" dirty="0" smtClean="0"/>
              <a:t>Also useful for teacher comments on submitted student assignments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Can View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541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Students can only view, but not comment or make changes to document.</a:t>
            </a:r>
          </a:p>
          <a:p>
            <a:endParaRPr lang="en-US" sz="1800" dirty="0" smtClean="0"/>
          </a:p>
          <a:p>
            <a:r>
              <a:rPr lang="en-US" sz="3600" dirty="0" smtClean="0"/>
              <a:t>Useful for handouts, </a:t>
            </a:r>
            <a:r>
              <a:rPr lang="en-US" sz="3600" dirty="0" err="1" smtClean="0"/>
              <a:t>syllibi</a:t>
            </a:r>
            <a:r>
              <a:rPr lang="en-US" sz="3600" dirty="0" smtClean="0"/>
              <a:t> and examples.</a:t>
            </a:r>
          </a:p>
          <a:p>
            <a:endParaRPr lang="en-US" sz="1800" dirty="0" smtClean="0"/>
          </a:p>
          <a:p>
            <a:r>
              <a:rPr lang="en-US" sz="3600" dirty="0" smtClean="0"/>
              <a:t>Also useful for documents that will serve as templates that students will copy and modify.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95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Sharing a Document with Specific People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80688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95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“Share” to Change or Remove People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5880" y="1828800"/>
            <a:ext cx="816398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305800" cy="131673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How to Share a Document as a Link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14576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Instead of sharing a document with specific people….. 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You can share the document with anyone who has the </a:t>
            </a:r>
            <a:r>
              <a:rPr lang="en-US" sz="4000" b="1" dirty="0" smtClean="0">
                <a:solidFill>
                  <a:schemeClr val="accent3"/>
                </a:solidFill>
              </a:rPr>
              <a:t>link</a:t>
            </a:r>
            <a:r>
              <a:rPr lang="en-US" sz="4000" b="1" dirty="0" smtClean="0"/>
              <a:t> to the document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How to Share a Document as a Link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1"/>
            <a:ext cx="6934200" cy="54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Use Folders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0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If you need to share documents frequently with the same people over a period of time, using folders will make the process easier. </a:t>
            </a:r>
          </a:p>
          <a:p>
            <a:endParaRPr lang="en-US" sz="2800" dirty="0" smtClean="0"/>
          </a:p>
          <a:p>
            <a:r>
              <a:rPr lang="en-US" sz="2800" b="1" dirty="0" smtClean="0"/>
              <a:t>In Google Docs, folders can be used to organize your documents.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Unlike the normal idea of folders, you can put a document into multiple folders at once in Google Docs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Creating a New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1752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dirty="0" smtClean="0"/>
              <a:t>Go to your main Google Drive screen</a:t>
            </a:r>
          </a:p>
          <a:p>
            <a:pPr lvl="0"/>
            <a:r>
              <a:rPr lang="en-US" sz="3600" b="1" dirty="0" smtClean="0"/>
              <a:t> Select where you wish to create the folder.</a:t>
            </a:r>
          </a:p>
          <a:p>
            <a:pPr lvl="0"/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24200"/>
            <a:ext cx="6715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Sunnyside’s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One-to-One</a:t>
            </a:r>
            <a:r>
              <a:rPr lang="en-US" b="1" dirty="0" smtClean="0"/>
              <a:t> program creates unique opportunities and problems for classroom teachers and </a:t>
            </a:r>
            <a:r>
              <a:rPr lang="en-US" b="1" dirty="0" smtClean="0">
                <a:solidFill>
                  <a:srgbClr val="FFC000"/>
                </a:solidFill>
              </a:rPr>
              <a:t>Google Docs </a:t>
            </a:r>
            <a:r>
              <a:rPr lang="en-US" b="1" dirty="0" smtClean="0"/>
              <a:t>can help.</a:t>
            </a:r>
          </a:p>
          <a:p>
            <a:endParaRPr lang="en-US" sz="1900" b="1" dirty="0" smtClean="0"/>
          </a:p>
          <a:p>
            <a:r>
              <a:rPr lang="en-US" b="1" dirty="0" smtClean="0"/>
              <a:t>There is not just one single right way to use Google  Docs for a paperless classroom</a:t>
            </a:r>
          </a:p>
          <a:p>
            <a:endParaRPr lang="en-US" sz="1800" b="1" dirty="0" smtClean="0"/>
          </a:p>
          <a:p>
            <a:r>
              <a:rPr lang="en-US" b="1" dirty="0" smtClean="0"/>
              <a:t>This session will cover many of the most common ways that Google Docs can help teachers and students move away from paper and into a digital-only environment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Creating a New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17526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Click on “</a:t>
            </a:r>
            <a:r>
              <a:rPr lang="en-US" sz="3600" b="1" dirty="0" smtClean="0"/>
              <a:t>My Drive</a:t>
            </a:r>
            <a:r>
              <a:rPr lang="en-US" sz="3600" dirty="0" smtClean="0"/>
              <a:t>” on the left side of the Google Drive screen</a:t>
            </a:r>
            <a:r>
              <a:rPr lang="en-US" sz="3600" b="1" dirty="0" smtClean="0"/>
              <a:t> </a:t>
            </a:r>
          </a:p>
          <a:p>
            <a:pPr lvl="0"/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24200"/>
            <a:ext cx="6715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800000">
            <a:off x="2210445" y="4653624"/>
            <a:ext cx="1066154" cy="3048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Creating a New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153400" cy="144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Click the “Create” button, and choose “Folder” from the drop-down menu.</a:t>
            </a:r>
            <a:endParaRPr lang="en-US" sz="3600" b="1" dirty="0"/>
          </a:p>
        </p:txBody>
      </p:sp>
      <p:pic>
        <p:nvPicPr>
          <p:cNvPr id="4" name="image1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5943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Creating a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1371600"/>
          </a:xfrm>
        </p:spPr>
        <p:txBody>
          <a:bodyPr>
            <a:normAutofit fontScale="92500"/>
          </a:bodyPr>
          <a:lstStyle/>
          <a:p>
            <a:pPr lvl="0"/>
            <a:r>
              <a:rPr lang="en-US" sz="3900" b="1" dirty="0" smtClean="0"/>
              <a:t>For a sub-folder of some other folder, click the grey “New Folder “button.</a:t>
            </a:r>
          </a:p>
          <a:p>
            <a:pPr marL="582930" lvl="0" indent="-514350">
              <a:buFont typeface="+mj-lt"/>
              <a:buAutoNum type="arabicPeriod"/>
            </a:pPr>
            <a:endParaRPr lang="en-US" sz="1700" b="1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07" y="2514600"/>
            <a:ext cx="817858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032297">
            <a:off x="3605904" y="2484905"/>
            <a:ext cx="1147368" cy="3499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Creating a New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11120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Either way you will be taken to a screen where you can type in the name of the new folder</a:t>
            </a:r>
            <a:endParaRPr lang="en-US" sz="3200" b="1" dirty="0"/>
          </a:p>
        </p:txBody>
      </p:sp>
      <p:pic>
        <p:nvPicPr>
          <p:cNvPr id="4" name="image0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895600"/>
            <a:ext cx="7162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Moving versus Adding Folders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Move</a:t>
            </a:r>
            <a:r>
              <a:rPr lang="en-US" sz="3600" b="1" dirty="0" smtClean="0"/>
              <a:t> -  This puts a file into a new folder and removes the document from any folders it is currently in. </a:t>
            </a:r>
          </a:p>
          <a:p>
            <a:pPr lvl="0"/>
            <a:endParaRPr lang="en-US" sz="3600" b="1" dirty="0" smtClean="0"/>
          </a:p>
          <a:p>
            <a:pPr lvl="0"/>
            <a:r>
              <a:rPr lang="en-US" sz="3600" b="1" dirty="0" smtClean="0">
                <a:solidFill>
                  <a:srgbClr val="FFC000"/>
                </a:solidFill>
              </a:rPr>
              <a:t>Add </a:t>
            </a:r>
            <a:r>
              <a:rPr lang="en-US" sz="3600" b="1" dirty="0" smtClean="0"/>
              <a:t>- This puts the file into a new folder while still leaving it in any existing folders it is currently associated with.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Move Documents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Method #1 </a:t>
            </a:r>
            <a:r>
              <a:rPr lang="en-US" sz="3600" b="1" dirty="0" smtClean="0"/>
              <a:t>- Add to a folder through Ctrl + Drag and Drop</a:t>
            </a:r>
          </a:p>
          <a:p>
            <a:endParaRPr lang="en-US" sz="1000" b="1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Method #2 </a:t>
            </a:r>
            <a:r>
              <a:rPr lang="en-US" sz="3600" b="1" dirty="0" smtClean="0"/>
              <a:t>- Move to a folder through normal Drag and Drop</a:t>
            </a:r>
          </a:p>
          <a:p>
            <a:endParaRPr lang="en-US" sz="1000" b="1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Method #3 </a:t>
            </a:r>
            <a:r>
              <a:rPr lang="en-US" sz="3600" b="1" dirty="0" smtClean="0"/>
              <a:t>- Organize from the Drive Screen</a:t>
            </a:r>
          </a:p>
          <a:p>
            <a:endParaRPr lang="en-US" sz="1000" b="1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Method #4 </a:t>
            </a:r>
            <a:r>
              <a:rPr lang="en-US" sz="3600" b="1" dirty="0" smtClean="0"/>
              <a:t>- Organize from inside the Document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Sharing a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Sharing a folder is useful if you plan to share multiple files routinely with the same person or group of people.</a:t>
            </a:r>
          </a:p>
          <a:p>
            <a:endParaRPr lang="en-US" sz="1100" b="1" dirty="0" smtClean="0"/>
          </a:p>
          <a:p>
            <a:r>
              <a:rPr lang="en-US" sz="3600" b="1" dirty="0" smtClean="0"/>
              <a:t>If you do this, then </a:t>
            </a:r>
            <a:r>
              <a:rPr lang="en-US" sz="3600" b="1" dirty="0" smtClean="0">
                <a:solidFill>
                  <a:srgbClr val="FF0000"/>
                </a:solidFill>
              </a:rPr>
              <a:t>everything inside the folder</a:t>
            </a:r>
            <a:r>
              <a:rPr lang="en-US" sz="3600" b="1" dirty="0" smtClean="0"/>
              <a:t> will be automatically shared with those people.</a:t>
            </a:r>
          </a:p>
          <a:p>
            <a:endParaRPr lang="en-US" sz="1100" b="1" dirty="0" smtClean="0"/>
          </a:p>
          <a:p>
            <a:r>
              <a:rPr lang="en-US" sz="3600" b="1" dirty="0" smtClean="0"/>
              <a:t>A shared folder could include a project you are working on, or a handouts folder, or an assignment turn-in folder.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70713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Share a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2133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500" b="1" dirty="0" smtClean="0"/>
              <a:t>To share a folder, first click on the </a:t>
            </a:r>
            <a:r>
              <a:rPr lang="en-US" sz="3500" b="1" dirty="0" smtClean="0">
                <a:solidFill>
                  <a:srgbClr val="FFC000"/>
                </a:solidFill>
              </a:rPr>
              <a:t>folder</a:t>
            </a:r>
            <a:r>
              <a:rPr lang="en-US" sz="3500" b="1" dirty="0" smtClean="0">
                <a:solidFill>
                  <a:srgbClr val="FFFF00"/>
                </a:solidFill>
              </a:rPr>
              <a:t> </a:t>
            </a:r>
            <a:r>
              <a:rPr lang="en-US" sz="3500" b="1" dirty="0" smtClean="0">
                <a:solidFill>
                  <a:srgbClr val="FFC000"/>
                </a:solidFill>
              </a:rPr>
              <a:t>name</a:t>
            </a:r>
            <a:r>
              <a:rPr lang="en-US" sz="3500" b="1" dirty="0" smtClean="0"/>
              <a:t> on the left side of your Drive screen.</a:t>
            </a:r>
          </a:p>
          <a:p>
            <a:pPr lvl="0"/>
            <a:r>
              <a:rPr lang="en-US" sz="3500" b="1" dirty="0" smtClean="0"/>
              <a:t>Then right-click on the folder name and choose </a:t>
            </a:r>
            <a:r>
              <a:rPr lang="en-US" sz="3500" b="1" dirty="0" smtClean="0">
                <a:solidFill>
                  <a:srgbClr val="FF0000"/>
                </a:solidFill>
              </a:rPr>
              <a:t>share</a:t>
            </a:r>
            <a:r>
              <a:rPr lang="en-US" sz="3500" b="1" dirty="0" smtClean="0"/>
              <a:t>  and then </a:t>
            </a:r>
            <a:r>
              <a:rPr lang="en-US" sz="3500" b="1" dirty="0" smtClean="0">
                <a:solidFill>
                  <a:srgbClr val="FF0000"/>
                </a:solidFill>
              </a:rPr>
              <a:t>share</a:t>
            </a:r>
            <a:r>
              <a:rPr lang="en-US" sz="3500" b="1" dirty="0" smtClean="0"/>
              <a:t> again from the drop-down menu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296" y="3098549"/>
            <a:ext cx="6308704" cy="358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533400" y="41910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832489">
            <a:off x="7191113" y="6150592"/>
            <a:ext cx="990600" cy="3442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Share a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1721640"/>
          </a:xfrm>
        </p:spPr>
        <p:txBody>
          <a:bodyPr/>
          <a:lstStyle/>
          <a:p>
            <a:r>
              <a:rPr lang="en-US" sz="3200" b="1" dirty="0" smtClean="0"/>
              <a:t>The “share settings” window will open</a:t>
            </a:r>
          </a:p>
          <a:p>
            <a:pPr lvl="0"/>
            <a:r>
              <a:rPr lang="en-US" sz="3200" b="1" dirty="0" smtClean="0"/>
              <a:t>Follow the same instructions for how to share a document from earlier sections.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799"/>
            <a:ext cx="6705600" cy="41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Share a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By default editors of a folder are also allowed to add new people to the folder and to change the permissions on the folder</a:t>
            </a:r>
          </a:p>
          <a:p>
            <a:endParaRPr lang="en-US" sz="3600" b="1" dirty="0" smtClean="0"/>
          </a:p>
          <a:p>
            <a:pPr lvl="0"/>
            <a:r>
              <a:rPr lang="en-US" sz="3600" b="1" dirty="0" smtClean="0"/>
              <a:t>If you do not want editors to have these rights, then you will need to do the following: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My Paperless Classroom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1812" y="1219200"/>
            <a:ext cx="783297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Change Permissions For a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1143000"/>
          </a:xfrm>
        </p:spPr>
        <p:txBody>
          <a:bodyPr/>
          <a:lstStyle/>
          <a:p>
            <a:pPr lvl="0"/>
            <a:r>
              <a:rPr lang="en-US" dirty="0" smtClean="0"/>
              <a:t>Click “</a:t>
            </a:r>
            <a:r>
              <a:rPr lang="en-US" b="1" dirty="0" smtClean="0"/>
              <a:t>Change</a:t>
            </a:r>
            <a:r>
              <a:rPr lang="en-US" dirty="0" smtClean="0"/>
              <a:t>” at the bottom of the “</a:t>
            </a:r>
            <a:r>
              <a:rPr lang="en-US" b="1" dirty="0" smtClean="0"/>
              <a:t>Sharing Settings</a:t>
            </a:r>
            <a:r>
              <a:rPr lang="en-US" dirty="0" smtClean="0"/>
              <a:t>” window.</a:t>
            </a:r>
          </a:p>
          <a:p>
            <a:endParaRPr lang="en-US" dirty="0"/>
          </a:p>
        </p:txBody>
      </p:sp>
      <p:pic>
        <p:nvPicPr>
          <p:cNvPr id="4" name="image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790824"/>
            <a:ext cx="6324600" cy="33051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2057612">
            <a:off x="6055627" y="5110070"/>
            <a:ext cx="1388783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Change Permissions For a Folder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11430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Select the option for “</a:t>
            </a:r>
            <a:r>
              <a:rPr lang="en-US" b="1" dirty="0" smtClean="0"/>
              <a:t>Only the owner can change the permissions.</a:t>
            </a:r>
            <a:r>
              <a:rPr lang="en-US" dirty="0" smtClean="0"/>
              <a:t>” and then click “</a:t>
            </a:r>
            <a:r>
              <a:rPr lang="en-US" b="1" dirty="0" smtClean="0"/>
              <a:t>Save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6" name="image2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6705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24053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Folders as Student Handout Folders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You can create a handout folder for your class where you can put any documents you want your students to have access to, but not be able to change.</a:t>
            </a:r>
          </a:p>
          <a:p>
            <a:r>
              <a:rPr lang="en-US" b="1" dirty="0" smtClean="0"/>
              <a:t>Examples would include handouts, study guides, and templates that they could make a copy of to edit their own version.</a:t>
            </a:r>
          </a:p>
          <a:p>
            <a:pPr lvl="0"/>
            <a:r>
              <a:rPr lang="en-US" b="1" dirty="0" smtClean="0"/>
              <a:t>Anything you add to the folder will automatically be available to the students in the shared handout folder.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Folders as Student Turn-In Folders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Another good use for shared folders is for students to create turn-in folders for a teacher.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To turn in an assignment, the student simply adds the document to the turn-in folder and it will be available to the teacher.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Turn-In folders are Made and Managed: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create a normal folder and name it following your naming convention, such as: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2013-03-PeñaJesus-Turn-In-Folder</a:t>
            </a:r>
            <a:r>
              <a:rPr lang="en-US" dirty="0" smtClean="0">
                <a:solidFill>
                  <a:schemeClr val="accent3"/>
                </a:solidFill>
              </a:rPr>
              <a:t>”.</a:t>
            </a:r>
          </a:p>
          <a:p>
            <a:pPr lvl="0"/>
            <a:r>
              <a:rPr lang="en-US" dirty="0" smtClean="0"/>
              <a:t>Next the student goes to the sharing settings for that folder and adds their teacher in the </a:t>
            </a:r>
            <a:r>
              <a:rPr lang="en-US" b="1" dirty="0" smtClean="0"/>
              <a:t>“Add People” </a:t>
            </a:r>
            <a:r>
              <a:rPr lang="en-US" dirty="0" smtClean="0"/>
              <a:t>section.</a:t>
            </a:r>
          </a:p>
          <a:p>
            <a:pPr lvl="0"/>
            <a:r>
              <a:rPr lang="en-US" dirty="0" smtClean="0"/>
              <a:t>To allow the teacher to provide feedback, notes, suggestions, grades, and such, the student should give the teacher “</a:t>
            </a:r>
            <a:r>
              <a:rPr lang="en-US" b="1" dirty="0" smtClean="0"/>
              <a:t>Can comment</a:t>
            </a:r>
            <a:r>
              <a:rPr lang="en-US" dirty="0" smtClean="0"/>
              <a:t>” or “</a:t>
            </a:r>
            <a:r>
              <a:rPr lang="en-US" b="1" dirty="0" smtClean="0"/>
              <a:t>Can edit</a:t>
            </a:r>
            <a:r>
              <a:rPr lang="en-US" dirty="0" smtClean="0"/>
              <a:t>” rights.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Turn-In folders are Made and Managed: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of the students’ shared folders will show up in your list of shared folders under “</a:t>
            </a:r>
            <a:r>
              <a:rPr lang="en-US" b="1" dirty="0" smtClean="0"/>
              <a:t>Shared with me</a:t>
            </a:r>
            <a:r>
              <a:rPr lang="en-US" dirty="0" smtClean="0"/>
              <a:t>” in Google Drive.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95600"/>
            <a:ext cx="80404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3384523">
            <a:off x="1905000" y="52578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295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Turn-In folders are Made and Managed: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If you have a lot of students, this can be quite a mess. </a:t>
            </a:r>
          </a:p>
          <a:p>
            <a:endParaRPr lang="en-US" sz="3600" b="1" dirty="0" smtClean="0"/>
          </a:p>
          <a:p>
            <a:r>
              <a:rPr lang="en-US" sz="3600" b="1" dirty="0" smtClean="0">
                <a:solidFill>
                  <a:schemeClr val="accent3"/>
                </a:solidFill>
              </a:rPr>
              <a:t>The best thing to do now is to organize the students’ folders.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This is a one-time process you will need to do at the start of the year.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Organizing Student Turn-In Folders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144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Click in your “</a:t>
            </a:r>
            <a:r>
              <a:rPr lang="en-US" b="1" dirty="0" smtClean="0"/>
              <a:t>My Drive</a:t>
            </a:r>
            <a:r>
              <a:rPr lang="en-US" dirty="0" smtClean="0"/>
              <a:t>” section and make a folder for the current school year, such as “</a:t>
            </a:r>
            <a:r>
              <a:rPr lang="en-US" b="1" dirty="0" smtClean="0"/>
              <a:t>2013 Turn In Folder</a:t>
            </a:r>
            <a:r>
              <a:rPr lang="en-US" dirty="0" smtClean="0"/>
              <a:t>”.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20122"/>
            <a:ext cx="6448425" cy="361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8652426">
            <a:off x="5045968" y="2708422"/>
            <a:ext cx="1143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Organizing Student Turn-In Folders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141684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Select that folder and now make sub-folders under it for each of your class periods, such as “</a:t>
            </a:r>
            <a:r>
              <a:rPr lang="en-US" b="1" dirty="0" smtClean="0"/>
              <a:t>Period 1</a:t>
            </a:r>
            <a:r>
              <a:rPr lang="en-US" dirty="0" smtClean="0"/>
              <a:t>”, “</a:t>
            </a:r>
            <a:r>
              <a:rPr lang="en-US" b="1" dirty="0" smtClean="0"/>
              <a:t>Period 2</a:t>
            </a:r>
            <a:r>
              <a:rPr lang="en-US" dirty="0" smtClean="0"/>
              <a:t>”, etc.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960" y="2895600"/>
            <a:ext cx="661203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Organizing Student Turn-In Folders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Open up your “</a:t>
            </a:r>
            <a:r>
              <a:rPr lang="en-US" b="1" dirty="0" smtClean="0"/>
              <a:t>Shared with me</a:t>
            </a:r>
            <a:r>
              <a:rPr lang="en-US" dirty="0" smtClean="0"/>
              <a:t>” section where all your students’ shared folders are listed.</a:t>
            </a:r>
          </a:p>
          <a:p>
            <a:pPr lvl="0"/>
            <a:r>
              <a:rPr lang="en-US" dirty="0" smtClean="0"/>
              <a:t>If the students have named the folders as you instructed, you can sort them by name to get them in order by class period (click the “</a:t>
            </a:r>
            <a:r>
              <a:rPr lang="en-US" b="1" dirty="0" smtClean="0"/>
              <a:t>Sort</a:t>
            </a:r>
            <a:r>
              <a:rPr lang="en-US" dirty="0" smtClean="0"/>
              <a:t>” button in the top right).</a:t>
            </a:r>
          </a:p>
          <a:p>
            <a:pPr lvl="0"/>
            <a:r>
              <a:rPr lang="en-US" dirty="0" smtClean="0"/>
              <a:t>Select all of the students for a particular period, and then </a:t>
            </a:r>
            <a:r>
              <a:rPr lang="en-US" b="1" dirty="0" smtClean="0"/>
              <a:t>drag and drop</a:t>
            </a:r>
            <a:r>
              <a:rPr lang="en-US" dirty="0" smtClean="0"/>
              <a:t> their folders into the period folder you created for them.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153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Paperless Classroom Structure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220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Students only see  these folders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916197">
            <a:off x="5486067" y="2769565"/>
            <a:ext cx="228600" cy="1518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16197">
            <a:off x="5669235" y="2851576"/>
            <a:ext cx="228600" cy="2387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16197">
            <a:off x="5959788" y="3001794"/>
            <a:ext cx="228600" cy="2719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16197">
            <a:off x="6131234" y="3103186"/>
            <a:ext cx="228600" cy="3079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Organizing Student Turn-In Folders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1493040"/>
          </a:xfrm>
        </p:spPr>
        <p:txBody>
          <a:bodyPr/>
          <a:lstStyle/>
          <a:p>
            <a:pPr lvl="0"/>
            <a:r>
              <a:rPr lang="en-US" dirty="0" smtClean="0"/>
              <a:t>When done you will have all your students’ turn-in folders arranged nicely within periods folders inside a year folder.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80171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Example Student Turn-In Folder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8486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Use Forms to Turn In Assignments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2559840"/>
          </a:xfrm>
        </p:spPr>
        <p:txBody>
          <a:bodyPr/>
          <a:lstStyle/>
          <a:p>
            <a:r>
              <a:rPr lang="en-US" b="1" dirty="0" smtClean="0"/>
              <a:t>Teacher makes a form:</a:t>
            </a:r>
            <a:endParaRPr lang="en-US" dirty="0" smtClean="0"/>
          </a:p>
          <a:p>
            <a:r>
              <a:rPr lang="en-US" b="1" dirty="0" smtClean="0"/>
              <a:t>Students submit their assignment information:</a:t>
            </a:r>
            <a:endParaRPr lang="en-US" dirty="0" smtClean="0"/>
          </a:p>
          <a:p>
            <a:r>
              <a:rPr lang="en-US" b="1" dirty="0" smtClean="0"/>
              <a:t>Teacher uses form to manage submitted assignments: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2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4267200"/>
            <a:ext cx="7543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Templates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638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Take advantage of the Google Docs </a:t>
            </a:r>
            <a:r>
              <a:rPr lang="en-US" sz="3600" b="1" dirty="0" smtClean="0">
                <a:solidFill>
                  <a:schemeClr val="accent3"/>
                </a:solidFill>
              </a:rPr>
              <a:t>Template Gallery</a:t>
            </a:r>
            <a:r>
              <a:rPr lang="en-US" sz="3600" b="1" dirty="0" smtClean="0"/>
              <a:t>.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With </a:t>
            </a:r>
            <a:r>
              <a:rPr lang="en-US" sz="3600" b="1" dirty="0" smtClean="0">
                <a:solidFill>
                  <a:schemeClr val="accent3"/>
                </a:solidFill>
              </a:rPr>
              <a:t>Templates</a:t>
            </a:r>
            <a:r>
              <a:rPr lang="en-US" sz="3600" b="1" dirty="0" smtClean="0"/>
              <a:t> you can create documents, presentations, and other files that serve as starter guides for your students.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Templates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2286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Students are not able to change your original </a:t>
            </a:r>
            <a:r>
              <a:rPr lang="en-US" sz="3600" b="1" dirty="0" smtClean="0">
                <a:solidFill>
                  <a:schemeClr val="accent3"/>
                </a:solidFill>
              </a:rPr>
              <a:t>template</a:t>
            </a:r>
            <a:r>
              <a:rPr lang="en-US" sz="3600" b="1" dirty="0" smtClean="0"/>
              <a:t>, but they can make their own copy of it to edit as they need.</a:t>
            </a:r>
          </a:p>
          <a:p>
            <a:endParaRPr lang="en-US" dirty="0"/>
          </a:p>
        </p:txBody>
      </p:sp>
      <p:pic>
        <p:nvPicPr>
          <p:cNvPr id="4" name="image1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3505200"/>
            <a:ext cx="6553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Templates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3340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Templates</a:t>
            </a:r>
            <a:r>
              <a:rPr lang="en-US" sz="3600" b="1" dirty="0" smtClean="0"/>
              <a:t> are especially useful in a couple of situations:</a:t>
            </a:r>
          </a:p>
          <a:p>
            <a:pPr lvl="1" fontAlgn="base"/>
            <a:r>
              <a:rPr lang="en-US" sz="3200" b="1" dirty="0" smtClean="0"/>
              <a:t>With young or inexperienced students, a </a:t>
            </a:r>
            <a:r>
              <a:rPr lang="en-US" sz="3200" b="1" dirty="0" smtClean="0">
                <a:solidFill>
                  <a:schemeClr val="accent3"/>
                </a:solidFill>
              </a:rPr>
              <a:t>template</a:t>
            </a:r>
            <a:r>
              <a:rPr lang="en-US" sz="3200" b="1" dirty="0" smtClean="0"/>
              <a:t> can help them get started on their project without being limited by their lack of proficiency.</a:t>
            </a:r>
          </a:p>
          <a:p>
            <a:pPr lvl="1" fontAlgn="base"/>
            <a:r>
              <a:rPr lang="en-US" sz="3200" b="1" dirty="0" smtClean="0"/>
              <a:t>Also, when time is limited,</a:t>
            </a:r>
            <a:r>
              <a:rPr lang="en-US" sz="3200" b="1" dirty="0" smtClean="0">
                <a:solidFill>
                  <a:schemeClr val="accent3"/>
                </a:solidFill>
              </a:rPr>
              <a:t> templates </a:t>
            </a:r>
            <a:r>
              <a:rPr lang="en-US" sz="3200" b="1" dirty="0" smtClean="0"/>
              <a:t>can help all users to spend time inserting their content, rather than losing time creating the document layout.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Use Comments in the Grading Process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257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Google Docs allows you to add comments to a shared document, presentation, etc. </a:t>
            </a:r>
          </a:p>
          <a:p>
            <a:r>
              <a:rPr lang="en-US" sz="3200" b="1" dirty="0" smtClean="0"/>
              <a:t>This is a useful way to share ideas with other collaborators, or to give feedback to a student on a document you are grading.</a:t>
            </a:r>
          </a:p>
          <a:p>
            <a:r>
              <a:rPr lang="en-US" sz="3200" b="1" dirty="0" smtClean="0"/>
              <a:t> Comments that you leave on a student’s document, can be commented on by the student as well, and back and forth.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Example Grading Comments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705600" cy="469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Use Revision History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2578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When going paperless, one result is that you typically will only have one copy of a document or presentation, instead of several paper copies that may show the changes over time (such as rough drafts).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It can be very beneficial to see how a student has revised a document (seeing if they have taken your suggestions), and to see which students in a group did which portions of the assignment.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Use Revision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 Docs allows you to see the</a:t>
            </a:r>
            <a:r>
              <a:rPr lang="en-US" b="1" dirty="0" smtClean="0"/>
              <a:t> full revision history</a:t>
            </a:r>
            <a:r>
              <a:rPr lang="en-US" dirty="0" smtClean="0"/>
              <a:t> for a document and revert back to any earlier version if needed.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362200"/>
            <a:ext cx="3276600" cy="42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80772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Inside the Classwork Folder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2496" y="1676400"/>
            <a:ext cx="7405704" cy="473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Google “Scripts”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For those of you who have begun using Google Forms in your classrooms and schools, you have probably found that they are a great way to collect data. 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Want to take it up a notch? Enter Scripts. Scripts are amazing add-ons that you can install into a spreadsheet to automate your life.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Example Scripts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hlinkClick r:id="rId2"/>
              </a:rPr>
              <a:t>FormEmailer</a:t>
            </a:r>
            <a:r>
              <a:rPr lang="en-US" b="1" dirty="0" smtClean="0"/>
              <a:t>:</a:t>
            </a:r>
            <a:r>
              <a:rPr lang="en-US" dirty="0" smtClean="0"/>
              <a:t> Send email from a form</a:t>
            </a:r>
          </a:p>
          <a:p>
            <a:r>
              <a:rPr lang="en-US" b="1" dirty="0" smtClean="0">
                <a:hlinkClick r:id="rId3"/>
              </a:rPr>
              <a:t>Autocrat:</a:t>
            </a:r>
            <a:r>
              <a:rPr lang="en-US" b="1" dirty="0" smtClean="0"/>
              <a:t> </a:t>
            </a:r>
            <a:r>
              <a:rPr lang="en-US" dirty="0" smtClean="0"/>
              <a:t>Create PDFs and Google Docs from a form</a:t>
            </a:r>
          </a:p>
          <a:p>
            <a:r>
              <a:rPr lang="en-US" b="1" dirty="0" err="1" smtClean="0">
                <a:hlinkClick r:id="rId4"/>
              </a:rPr>
              <a:t>FormMule</a:t>
            </a:r>
            <a:r>
              <a:rPr lang="en-US" b="1" dirty="0" smtClean="0"/>
              <a:t>: </a:t>
            </a:r>
            <a:r>
              <a:rPr lang="en-US" dirty="0" smtClean="0"/>
              <a:t>Send out emails, voice messages, texts and calendar invites through a form</a:t>
            </a:r>
          </a:p>
          <a:p>
            <a:r>
              <a:rPr lang="en-US" b="1" dirty="0" err="1" smtClean="0">
                <a:hlinkClick r:id="rId5"/>
              </a:rPr>
              <a:t>Doctopus</a:t>
            </a:r>
            <a:r>
              <a:rPr lang="en-US" dirty="0" smtClean="0"/>
              <a:t>: Create copies of Google Docs, Presentations and Spreadsheets - then share them out with students/teachers</a:t>
            </a:r>
          </a:p>
          <a:p>
            <a:r>
              <a:rPr lang="en-US" b="1" dirty="0" err="1" smtClean="0">
                <a:hlinkClick r:id="rId5"/>
              </a:rPr>
              <a:t>Flubaroo</a:t>
            </a:r>
            <a:r>
              <a:rPr lang="en-US" dirty="0" smtClean="0"/>
              <a:t>: </a:t>
            </a:r>
            <a:r>
              <a:rPr lang="en-US" sz="2800" b="1" dirty="0" smtClean="0">
                <a:solidFill>
                  <a:srgbClr val="FFFF00"/>
                </a:solidFill>
              </a:rPr>
              <a:t>Quickly grade multiple-choice or fill-in-blank assignments.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</a:t>
            </a:r>
            <a:r>
              <a:rPr lang="en-US" b="1" dirty="0" err="1" smtClean="0">
                <a:solidFill>
                  <a:srgbClr val="FF0000"/>
                </a:solidFill>
              </a:rPr>
              <a:t>Flubaroo</a:t>
            </a:r>
            <a:r>
              <a:rPr lang="en-US" b="1" dirty="0" smtClean="0">
                <a:solidFill>
                  <a:srgbClr val="FFFF00"/>
                </a:solidFill>
              </a:rPr>
              <a:t> for Grading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Computes average assignment score.</a:t>
            </a:r>
          </a:p>
          <a:p>
            <a:endParaRPr lang="en-US" sz="1600" b="1" dirty="0" smtClean="0"/>
          </a:p>
          <a:p>
            <a:endParaRPr lang="en-US" dirty="0"/>
          </a:p>
        </p:txBody>
      </p:sp>
      <p:pic>
        <p:nvPicPr>
          <p:cNvPr id="17410" name="Picture 2" descr="http://www.flubaroo.com/_/rsrc/1299544775425/flubaroo-user-guide/grad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2209800"/>
            <a:ext cx="7848600" cy="37338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0147141">
            <a:off x="2578420" y="2546613"/>
            <a:ext cx="1175536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</a:t>
            </a:r>
            <a:r>
              <a:rPr lang="en-US" b="1" dirty="0" err="1" smtClean="0">
                <a:solidFill>
                  <a:srgbClr val="FF0000"/>
                </a:solidFill>
              </a:rPr>
              <a:t>Flubaroo</a:t>
            </a:r>
            <a:r>
              <a:rPr lang="en-US" b="1" dirty="0" smtClean="0">
                <a:solidFill>
                  <a:srgbClr val="FFFF00"/>
                </a:solidFill>
              </a:rPr>
              <a:t> for Grading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305800" cy="1295400"/>
          </a:xfrm>
        </p:spPr>
        <p:txBody>
          <a:bodyPr>
            <a:normAutofit fontScale="70000" lnSpcReduction="20000"/>
          </a:bodyPr>
          <a:lstStyle/>
          <a:p>
            <a:endParaRPr lang="en-US" sz="1600" b="1" dirty="0" smtClean="0"/>
          </a:p>
          <a:p>
            <a:r>
              <a:rPr lang="en-US" sz="5100" b="1" dirty="0" smtClean="0"/>
              <a:t>Computes average score per question, and flags low-scoring questions.</a:t>
            </a:r>
          </a:p>
          <a:p>
            <a:endParaRPr lang="en-US" sz="1600" b="1" dirty="0" smtClean="0"/>
          </a:p>
        </p:txBody>
      </p:sp>
      <p:pic>
        <p:nvPicPr>
          <p:cNvPr id="11266" name="Picture 2" descr="http://www.flubaroo.com/_/rsrc/1299544775425/flubaroo-user-guide/grad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2438400"/>
            <a:ext cx="8077200" cy="37338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3457087">
            <a:off x="4768368" y="3106607"/>
            <a:ext cx="1129397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391400" y="28194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</a:t>
            </a:r>
            <a:r>
              <a:rPr lang="en-US" b="1" dirty="0" err="1" smtClean="0">
                <a:solidFill>
                  <a:srgbClr val="FF0000"/>
                </a:solidFill>
              </a:rPr>
              <a:t>Flubaroo</a:t>
            </a:r>
            <a:r>
              <a:rPr lang="en-US" b="1" dirty="0" smtClean="0">
                <a:solidFill>
                  <a:srgbClr val="FFFF00"/>
                </a:solidFill>
              </a:rPr>
              <a:t> for Grading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Shows you a grade distribution graph.</a:t>
            </a:r>
          </a:p>
          <a:p>
            <a:pPr>
              <a:buNone/>
            </a:pPr>
            <a:endParaRPr lang="en-US" sz="1600" b="1" dirty="0" smtClean="0"/>
          </a:p>
        </p:txBody>
      </p:sp>
      <p:pic>
        <p:nvPicPr>
          <p:cNvPr id="12290" name="Picture 2" descr="http://www.flubaroo.com/_/rsrc/1299543703713/flubaroo-user-guide/Picture%2010.png?height=400&amp;width=3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4114800" cy="442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</a:t>
            </a:r>
            <a:r>
              <a:rPr lang="en-US" b="1" dirty="0" err="1" smtClean="0">
                <a:solidFill>
                  <a:srgbClr val="FF0000"/>
                </a:solidFill>
              </a:rPr>
              <a:t>Flubaroo</a:t>
            </a:r>
            <a:r>
              <a:rPr lang="en-US" b="1" dirty="0" smtClean="0">
                <a:solidFill>
                  <a:srgbClr val="FFFF00"/>
                </a:solidFill>
              </a:rPr>
              <a:t> for Grading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Gives you the option to email each student their grade and an answer key.</a:t>
            </a:r>
          </a:p>
          <a:p>
            <a:endParaRPr lang="en-US" dirty="0"/>
          </a:p>
        </p:txBody>
      </p:sp>
      <p:pic>
        <p:nvPicPr>
          <p:cNvPr id="13314" name="Picture 2" descr="http://www.flubaroo.com/_/rsrc/1299544551863/flubaroo-user-guide/Picture%2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685" y="2895600"/>
            <a:ext cx="522514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Acknowledgements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Copyright 2012 - Eric </a:t>
            </a:r>
            <a:r>
              <a:rPr lang="en-US" i="1" dirty="0" err="1" smtClean="0"/>
              <a:t>Curts</a:t>
            </a:r>
            <a:r>
              <a:rPr lang="en-US" i="1" dirty="0" smtClean="0"/>
              <a:t> - </a:t>
            </a:r>
            <a:r>
              <a:rPr lang="en-US" i="1" dirty="0" smtClean="0">
                <a:hlinkClick r:id="rId2"/>
              </a:rPr>
              <a:t>tech@northcantonschools.org</a:t>
            </a:r>
            <a:r>
              <a:rPr lang="en-US" i="1" dirty="0" smtClean="0"/>
              <a:t> - </a:t>
            </a:r>
            <a:r>
              <a:rPr lang="en-US" i="1" dirty="0" smtClean="0">
                <a:hlinkClick r:id="rId3"/>
              </a:rPr>
              <a:t>ericcurts@gmail.com</a:t>
            </a:r>
            <a:r>
              <a:rPr lang="en-US" i="1" dirty="0" smtClean="0"/>
              <a:t> - </a:t>
            </a:r>
            <a:r>
              <a:rPr lang="en-US" i="1" dirty="0" smtClean="0">
                <a:hlinkClick r:id="rId4"/>
              </a:rPr>
              <a:t>www.ericcurts.com</a:t>
            </a:r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i="1" dirty="0" smtClean="0"/>
              <a:t>This document is licensed under a Creative Commons Attribution Non-Commercial 3.0 United States license.  For more information about this license see</a:t>
            </a:r>
            <a:r>
              <a:rPr lang="en-US" i="1" dirty="0" smtClean="0">
                <a:hlinkClick r:id="rId5"/>
              </a:rPr>
              <a:t> http://creativecommons.org/licenses/by-nc/3.0/</a:t>
            </a:r>
            <a:r>
              <a:rPr lang="en-US" i="1" dirty="0" smtClean="0"/>
              <a:t> (In short, you can copy, distribute, and adapt this work as long as you give proper attribution and do not charge for it.)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For More Resources See: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US" dirty="0" smtClean="0"/>
              <a:t>“The Paperless Classroom with Google Docs” training video: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http://www.youtube.com/watch?v=9ijAyGfaGxs</a:t>
            </a:r>
            <a:endParaRPr lang="en-US" dirty="0" smtClean="0"/>
          </a:p>
          <a:p>
            <a:pPr lvl="0" fontAlgn="base"/>
            <a:r>
              <a:rPr lang="en-US" dirty="0" smtClean="0"/>
              <a:t>“The Paperless Classroom with Google Docs” site: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http://www.appsusergroup.org/presentations/paperless-classroom</a:t>
            </a:r>
            <a:endParaRPr lang="en-US" dirty="0" smtClean="0"/>
          </a:p>
          <a:p>
            <a:r>
              <a:rPr lang="en-US" dirty="0" smtClean="0"/>
              <a:t>“52 Ways to Use Google Drive in the Classroom” site:</a:t>
            </a:r>
            <a:r>
              <a:rPr lang="en-US" dirty="0" smtClean="0">
                <a:hlinkClick r:id="rId4"/>
              </a:rPr>
              <a:t>   </a:t>
            </a:r>
            <a:r>
              <a:rPr lang="en-US" u="sng" dirty="0" smtClean="0">
                <a:hlinkClick r:id="rId4"/>
              </a:rPr>
              <a:t>http://www.educatorstechnology.com/2012/04/52-secrets-students-should-know-about.html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8153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Inside the May 06 – 10 Folder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4385" y="1600200"/>
            <a:ext cx="780199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Inside the Thurs/Fri May 09 – 10 Folder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04304"/>
            <a:ext cx="7338623" cy="474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Signing In to Google Docs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181600"/>
          </a:xfrm>
        </p:spPr>
        <p:txBody>
          <a:bodyPr>
            <a:norm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Three easy ways to sign in to Google Docs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sz="3200" b="1" dirty="0" smtClean="0"/>
              <a:t>From the SUSD Website</a:t>
            </a:r>
          </a:p>
          <a:p>
            <a:pPr lvl="1"/>
            <a:endParaRPr lang="en-US" sz="1500" b="1" dirty="0" smtClean="0"/>
          </a:p>
          <a:p>
            <a:pPr marL="969264" lvl="1" indent="-514350">
              <a:buFont typeface="+mj-lt"/>
              <a:buAutoNum type="arabicPeriod" startAt="2"/>
            </a:pPr>
            <a:r>
              <a:rPr lang="en-US" sz="3200" b="1" dirty="0" smtClean="0"/>
              <a:t>From </a:t>
            </a:r>
            <a:r>
              <a:rPr lang="en-US" sz="3200" b="1" dirty="0" smtClean="0"/>
              <a:t>SUSD LEARN</a:t>
            </a:r>
          </a:p>
          <a:p>
            <a:pPr lvl="1"/>
            <a:endParaRPr lang="en-US" sz="1400" b="1" dirty="0" smtClean="0"/>
          </a:p>
          <a:p>
            <a:pPr marL="969264" lvl="1" indent="-514350">
              <a:buFont typeface="+mj-lt"/>
              <a:buAutoNum type="arabicPeriod" startAt="3"/>
            </a:pPr>
            <a:r>
              <a:rPr lang="en-US" sz="3200" b="1" dirty="0" smtClean="0"/>
              <a:t>From G-mail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920</TotalTime>
  <Words>2077</Words>
  <Application>Microsoft Office PowerPoint</Application>
  <PresentationFormat>On-screen Show (4:3)</PresentationFormat>
  <Paragraphs>226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Metro</vt:lpstr>
      <vt:lpstr>The Paperless Classroom with</vt:lpstr>
      <vt:lpstr>Slide 2</vt:lpstr>
      <vt:lpstr>Overview</vt:lpstr>
      <vt:lpstr>My Paperless Classroom</vt:lpstr>
      <vt:lpstr>Paperless Classroom Structure</vt:lpstr>
      <vt:lpstr>Inside the Classwork Folder</vt:lpstr>
      <vt:lpstr>Inside the May 06 – 10 Folder </vt:lpstr>
      <vt:lpstr>Inside the Thurs/Fri May 09 – 10 Folder</vt:lpstr>
      <vt:lpstr>Signing In to Google Docs</vt:lpstr>
      <vt:lpstr>A) Signing in to Google Docs from the SUSD Website</vt:lpstr>
      <vt:lpstr>Google Docs Sign-In Page from the SUSD Website</vt:lpstr>
      <vt:lpstr>B) Signing in to Google Docs from SUSD LEARN</vt:lpstr>
      <vt:lpstr>C) Signing in from G-mail </vt:lpstr>
      <vt:lpstr>Google Task Bar After Sign-In</vt:lpstr>
      <vt:lpstr>A) How to Find Student G-mail Accounts in LEARN</vt:lpstr>
      <vt:lpstr>B) How to Find Student G-mail Accounts in LEARN (cont)</vt:lpstr>
      <vt:lpstr>C) Listing of Student G-mail Accounts in LEARN</vt:lpstr>
      <vt:lpstr>How to Organize  Student Gmail Accounts</vt:lpstr>
      <vt:lpstr>Naming Documents and Folders</vt:lpstr>
      <vt:lpstr>How to Choose Sharing Options</vt:lpstr>
      <vt:lpstr>Can Edit</vt:lpstr>
      <vt:lpstr>Can Comment</vt:lpstr>
      <vt:lpstr>Can View</vt:lpstr>
      <vt:lpstr>Sharing a Document with Specific People </vt:lpstr>
      <vt:lpstr>Using “Share” to Change or Remove People </vt:lpstr>
      <vt:lpstr>How to Share a Document as a Link</vt:lpstr>
      <vt:lpstr>How to Share a Document as a Link</vt:lpstr>
      <vt:lpstr>How to Use Folders</vt:lpstr>
      <vt:lpstr>Creating a New Folder</vt:lpstr>
      <vt:lpstr>Creating a New Folder</vt:lpstr>
      <vt:lpstr>Creating a New Folder</vt:lpstr>
      <vt:lpstr>Creating a Folder</vt:lpstr>
      <vt:lpstr>Creating a New Folder</vt:lpstr>
      <vt:lpstr>Moving versus Adding Folders</vt:lpstr>
      <vt:lpstr>How to Move Documents</vt:lpstr>
      <vt:lpstr>Sharing a Folder</vt:lpstr>
      <vt:lpstr>How to Share a Folder</vt:lpstr>
      <vt:lpstr>How to Share a Folder</vt:lpstr>
      <vt:lpstr>How to Share a Folder</vt:lpstr>
      <vt:lpstr>How to Change Permissions For a Folder</vt:lpstr>
      <vt:lpstr>How to Change Permissions For a Folder</vt:lpstr>
      <vt:lpstr>Using Folders as Student Handout Folders </vt:lpstr>
      <vt:lpstr>Using Folders as Student Turn-In Folders</vt:lpstr>
      <vt:lpstr>How Turn-In folders are Made and Managed: </vt:lpstr>
      <vt:lpstr>How Turn-In folders are Made and Managed:</vt:lpstr>
      <vt:lpstr>How Turn-In folders are Made and Managed:</vt:lpstr>
      <vt:lpstr>Organizing Student Turn-In Folders</vt:lpstr>
      <vt:lpstr>Organizing Student Turn-In Folders</vt:lpstr>
      <vt:lpstr>Organizing Student Turn-In Folders</vt:lpstr>
      <vt:lpstr>Organizing Student Turn-In Folders</vt:lpstr>
      <vt:lpstr>Example Student Turn-In Folder</vt:lpstr>
      <vt:lpstr>How to Use Forms to Turn In Assignments </vt:lpstr>
      <vt:lpstr>Using Templates</vt:lpstr>
      <vt:lpstr>Using Templates</vt:lpstr>
      <vt:lpstr>Using Templates</vt:lpstr>
      <vt:lpstr>How to Use Comments in the Grading Process </vt:lpstr>
      <vt:lpstr>Example Grading Comments</vt:lpstr>
      <vt:lpstr>How to Use Revision History </vt:lpstr>
      <vt:lpstr>How to Use Revision History</vt:lpstr>
      <vt:lpstr>Using Google “Scripts”</vt:lpstr>
      <vt:lpstr>Example Scripts</vt:lpstr>
      <vt:lpstr>Using Flubaroo for Grading</vt:lpstr>
      <vt:lpstr>Using Flubaroo for Grading</vt:lpstr>
      <vt:lpstr>Using Flubaroo for Grading</vt:lpstr>
      <vt:lpstr>Using Flubaroo for Grading</vt:lpstr>
      <vt:lpstr>Acknowledgements</vt:lpstr>
      <vt:lpstr>For More Resources See: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Paperless Classroom</dc:title>
  <dc:creator>Martin</dc:creator>
  <cp:lastModifiedBy>Martin</cp:lastModifiedBy>
  <cp:revision>130</cp:revision>
  <dcterms:created xsi:type="dcterms:W3CDTF">2013-05-29T12:53:47Z</dcterms:created>
  <dcterms:modified xsi:type="dcterms:W3CDTF">2013-06-05T18:31:01Z</dcterms:modified>
</cp:coreProperties>
</file>