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01DFEBA-89F8-45CD-BAE7-66EB2BFD24AC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E2D19D-4149-419C-BA61-BA2BAD37FB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Vocabulary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February 2-6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summarize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to tell (information) again using fewer </a:t>
            </a:r>
            <a:r>
              <a:rPr lang="en-US" sz="4000" dirty="0" smtClean="0">
                <a:latin typeface="Comic Sans MS" panose="030F0702030302020204" pitchFamily="66" charset="0"/>
              </a:rPr>
              <a:t>words.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verb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recap, sum up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i="1" dirty="0" smtClean="0">
                <a:latin typeface="Comic Sans MS" panose="030F0702030302020204" pitchFamily="66" charset="0"/>
              </a:rPr>
              <a:t>summarize</a:t>
            </a:r>
            <a:endParaRPr lang="en-US" sz="33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130552"/>
            <a:ext cx="2444497" cy="4243615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Comic Sans MS" panose="030F0702030302020204" pitchFamily="66" charset="0"/>
              </a:rPr>
              <a:t>After the lesson, the boys had to summarize what they learned.</a:t>
            </a:r>
            <a:endParaRPr lang="en-US" sz="3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maryki\Desktop\images\images.jpg2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05001"/>
            <a:ext cx="5334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observation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</a:t>
            </a:r>
            <a:r>
              <a:rPr lang="en-US" sz="4000" dirty="0"/>
              <a:t> </a:t>
            </a:r>
            <a:r>
              <a:rPr lang="en-US" sz="4000" dirty="0">
                <a:latin typeface="Comic Sans MS" panose="030F0702030302020204" pitchFamily="66" charset="0"/>
              </a:rPr>
              <a:t>something you notice by watching and </a:t>
            </a:r>
            <a:r>
              <a:rPr lang="en-US" sz="4000" dirty="0" smtClean="0">
                <a:latin typeface="Comic Sans MS" panose="030F0702030302020204" pitchFamily="66" charset="0"/>
              </a:rPr>
              <a:t>listening.</a:t>
            </a:r>
          </a:p>
          <a:p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verb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notice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/>
              <a:t>observation</a:t>
            </a:r>
            <a:endParaRPr lang="en-US" sz="3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130552"/>
            <a:ext cx="2590800" cy="42436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The scientists observation of the experiment was vital for the data.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C:\Users\maryki\Desktop\images\index.jpg2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4191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7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collaboration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to work with another person or group in order to achieve or do something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verb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cooperation, communicate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latin typeface="Comic Sans MS" panose="030F0702030302020204" pitchFamily="66" charset="0"/>
              </a:rPr>
              <a:t>collaborate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130552"/>
            <a:ext cx="2895600" cy="42436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After the win, the players collaborate on their success.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Users\maryki\Desktop\images\index.jpg78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40386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7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editorial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an essay in a newspaper or magazine that gives the opinions of its editors or </a:t>
            </a:r>
            <a:r>
              <a:rPr lang="en-US" sz="4000" dirty="0" smtClean="0">
                <a:latin typeface="Comic Sans MS" panose="030F0702030302020204" pitchFamily="66" charset="0"/>
              </a:rPr>
              <a:t>publishers.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</p:txBody>
      </p:sp>
    </p:spTree>
    <p:extLst>
      <p:ext uri="{BB962C8B-B14F-4D97-AF65-F5344CB8AC3E}">
        <p14:creationId xmlns:p14="http://schemas.microsoft.com/office/powerpoint/2010/main" val="12294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i="1" dirty="0" smtClean="0">
                <a:latin typeface="Comic Sans MS" panose="030F0702030302020204" pitchFamily="66" charset="0"/>
              </a:rPr>
              <a:t>editorial</a:t>
            </a:r>
            <a:endParaRPr lang="en-US" sz="4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0552"/>
            <a:ext cx="2285999" cy="42436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The editorial in the newspaper was on a Giant Panda. 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images.jpg3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4267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1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opinion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what someone thinks about a particular </a:t>
            </a:r>
            <a:r>
              <a:rPr lang="en-US" sz="4000" dirty="0" smtClean="0">
                <a:latin typeface="Comic Sans MS" panose="030F0702030302020204" pitchFamily="66" charset="0"/>
              </a:rPr>
              <a:t>thing.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belief, judgment, feeling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1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438400" cy="1261872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latin typeface="Comic Sans MS" panose="030F0702030302020204" pitchFamily="66" charset="0"/>
              </a:rPr>
              <a:t>opinion</a:t>
            </a:r>
            <a:endParaRPr lang="en-US" sz="36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130552"/>
            <a:ext cx="2590799" cy="42436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The fourth </a:t>
            </a:r>
          </a:p>
          <a:p>
            <a:r>
              <a:rPr lang="en-US" sz="3600" dirty="0" smtClean="0">
                <a:latin typeface="Comic Sans MS" panose="030F0702030302020204" pitchFamily="66" charset="0"/>
              </a:rPr>
              <a:t>Graders wrote an opinion on dress code.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maryki\Desktop\images\images.jpg09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4191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5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gist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the main point or </a:t>
            </a:r>
            <a:r>
              <a:rPr lang="en-US" sz="4000" dirty="0" smtClean="0">
                <a:latin typeface="Comic Sans MS" panose="030F0702030302020204" pitchFamily="66" charset="0"/>
              </a:rPr>
              <a:t>part of a text (usually 20 words or less)</a:t>
            </a:r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sum, point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6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2080"/>
            <a:ext cx="2743200" cy="1261872"/>
          </a:xfrm>
        </p:spPr>
        <p:txBody>
          <a:bodyPr>
            <a:normAutofit/>
          </a:bodyPr>
          <a:lstStyle/>
          <a:p>
            <a:r>
              <a:rPr lang="en-US" sz="3400" i="1" dirty="0" smtClean="0">
                <a:latin typeface="Comic Sans MS" panose="030F0702030302020204" pitchFamily="66" charset="0"/>
              </a:rPr>
              <a:t>gist</a:t>
            </a:r>
            <a:endParaRPr lang="en-US" sz="3400" i="1" dirty="0">
              <a:latin typeface="Comic Sans MS" panose="030F0702030302020204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" y="2130552"/>
            <a:ext cx="2667000" cy="45750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The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students understood the gist of the reading lesson.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maryki\Desktop\images\images.jpg3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5105400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reason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latin typeface="Comic Sans MS" panose="030F0702030302020204" pitchFamily="66" charset="0"/>
              </a:rPr>
              <a:t>Definition</a:t>
            </a:r>
            <a:r>
              <a:rPr lang="en-US" sz="4000" dirty="0" smtClean="0">
                <a:latin typeface="Comic Sans MS" panose="030F0702030302020204" pitchFamily="66" charset="0"/>
              </a:rPr>
              <a:t>: </a:t>
            </a:r>
            <a:r>
              <a:rPr lang="en-US" sz="4000" dirty="0">
                <a:latin typeface="Comic Sans MS" panose="030F0702030302020204" pitchFamily="66" charset="0"/>
              </a:rPr>
              <a:t>a statement or fact that explains why something is the way it is, why someone does, thinks, or says something, or why someone behaves a certain </a:t>
            </a:r>
            <a:r>
              <a:rPr lang="en-US" sz="4000" dirty="0" smtClean="0">
                <a:latin typeface="Comic Sans MS" panose="030F0702030302020204" pitchFamily="66" charset="0"/>
              </a:rPr>
              <a:t>way. </a:t>
            </a:r>
            <a:r>
              <a:rPr lang="en-US" sz="4000" b="1" u="sng" dirty="0" smtClean="0">
                <a:latin typeface="Comic Sans MS" panose="030F0702030302020204" pitchFamily="66" charset="0"/>
              </a:rPr>
              <a:t>Part of Speech</a:t>
            </a:r>
            <a:r>
              <a:rPr lang="en-US" sz="4000" dirty="0" smtClean="0">
                <a:latin typeface="Comic Sans MS" panose="030F0702030302020204" pitchFamily="66" charset="0"/>
              </a:rPr>
              <a:t>: noun</a:t>
            </a:r>
          </a:p>
          <a:p>
            <a:r>
              <a:rPr lang="en-US" sz="4000" b="1" u="sng" dirty="0" smtClean="0">
                <a:latin typeface="Comic Sans MS" panose="030F0702030302020204" pitchFamily="66" charset="0"/>
              </a:rPr>
              <a:t>Synonyms</a:t>
            </a:r>
            <a:r>
              <a:rPr lang="en-US" sz="4000" dirty="0" smtClean="0">
                <a:latin typeface="Comic Sans MS" panose="030F0702030302020204" pitchFamily="66" charset="0"/>
              </a:rPr>
              <a:t>: explanation, rationale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92080"/>
            <a:ext cx="2514600" cy="126187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reason</a:t>
            </a:r>
            <a:endParaRPr lang="en-US" sz="32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130552"/>
            <a:ext cx="2590800" cy="4243615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Comic Sans MS" panose="030F0702030302020204" pitchFamily="66" charset="0"/>
              </a:rPr>
              <a:t>The reason Stephanie missed two days of school was because she had the flu.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maryki\Desktop\images\images.jpg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05001"/>
            <a:ext cx="4724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1560</TotalTime>
  <Words>284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Vocabulary </vt:lpstr>
      <vt:lpstr>editorial</vt:lpstr>
      <vt:lpstr>editorial</vt:lpstr>
      <vt:lpstr>opinion</vt:lpstr>
      <vt:lpstr>opinion</vt:lpstr>
      <vt:lpstr>gist</vt:lpstr>
      <vt:lpstr>gist</vt:lpstr>
      <vt:lpstr>reason</vt:lpstr>
      <vt:lpstr>reason</vt:lpstr>
      <vt:lpstr>summarize</vt:lpstr>
      <vt:lpstr>summarize</vt:lpstr>
      <vt:lpstr>observation</vt:lpstr>
      <vt:lpstr>observation</vt:lpstr>
      <vt:lpstr>collaboration</vt:lpstr>
      <vt:lpstr>collaborate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Windows User</dc:creator>
  <cp:lastModifiedBy>Windows User</cp:lastModifiedBy>
  <cp:revision>21</cp:revision>
  <dcterms:created xsi:type="dcterms:W3CDTF">2014-11-25T01:52:45Z</dcterms:created>
  <dcterms:modified xsi:type="dcterms:W3CDTF">2015-02-01T23:40:30Z</dcterms:modified>
</cp:coreProperties>
</file>