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1" r:id="rId3"/>
    <p:sldId id="302" r:id="rId4"/>
    <p:sldId id="257" r:id="rId5"/>
    <p:sldId id="258" r:id="rId6"/>
    <p:sldId id="265" r:id="rId7"/>
    <p:sldId id="259" r:id="rId8"/>
    <p:sldId id="260" r:id="rId9"/>
    <p:sldId id="261" r:id="rId10"/>
    <p:sldId id="262"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9A5D096-4EDC-40FD-9379-208082A77D7E}" type="datetimeFigureOut">
              <a:rPr lang="en-US" smtClean="0"/>
              <a:t>10/14/2013</a:t>
            </a:fld>
            <a:endParaRPr lang="en-US"/>
          </a:p>
        </p:txBody>
      </p:sp>
      <p:sp>
        <p:nvSpPr>
          <p:cNvPr id="8" name="Slide Number Placeholder 7"/>
          <p:cNvSpPr>
            <a:spLocks noGrp="1"/>
          </p:cNvSpPr>
          <p:nvPr>
            <p:ph type="sldNum" sz="quarter" idx="11"/>
          </p:nvPr>
        </p:nvSpPr>
        <p:spPr/>
        <p:txBody>
          <a:bodyPr/>
          <a:lstStyle/>
          <a:p>
            <a:fld id="{D43852BB-07F1-44AE-9F92-283F31031AF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5D096-4EDC-40FD-9379-208082A77D7E}"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5D096-4EDC-40FD-9379-208082A77D7E}"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9A5D096-4EDC-40FD-9379-208082A77D7E}"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A5D096-4EDC-40FD-9379-208082A77D7E}" type="datetimeFigureOut">
              <a:rPr lang="en-US" smtClean="0"/>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9A5D096-4EDC-40FD-9379-208082A77D7E}"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9A5D096-4EDC-40FD-9379-208082A77D7E}" type="datetimeFigureOut">
              <a:rPr lang="en-US" smtClean="0"/>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3852BB-07F1-44AE-9F92-283F31031AFE}"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A5D096-4EDC-40FD-9379-208082A77D7E}" type="datetimeFigureOut">
              <a:rPr lang="en-US" smtClean="0"/>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A5D096-4EDC-40FD-9379-208082A77D7E}" type="datetimeFigureOut">
              <a:rPr lang="en-US" smtClean="0"/>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5D096-4EDC-40FD-9379-208082A77D7E}"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5D096-4EDC-40FD-9379-208082A77D7E}" type="datetimeFigureOut">
              <a:rPr lang="en-US" smtClean="0"/>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9A5D096-4EDC-40FD-9379-208082A77D7E}" type="datetimeFigureOut">
              <a:rPr lang="en-US" smtClean="0"/>
              <a:t>10/14/2013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43852BB-07F1-44AE-9F92-283F31031AFE}"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428999"/>
          </a:xfrm>
        </p:spPr>
        <p:txBody>
          <a:bodyPr/>
          <a:lstStyle/>
          <a:p>
            <a:r>
              <a:rPr lang="en-US" sz="3600" dirty="0" smtClean="0"/>
              <a:t>Vocabulary Words for  </a:t>
            </a:r>
            <a:r>
              <a:rPr lang="en-US" sz="3600" u="sng" dirty="0" smtClean="0"/>
              <a:t>The Giver</a:t>
            </a:r>
            <a:br>
              <a:rPr lang="en-US" sz="3600" u="sng" dirty="0" smtClean="0"/>
            </a:br>
            <a:r>
              <a:rPr lang="en-US" sz="3600" dirty="0" smtClean="0"/>
              <a:t>Author: Lois Lowry</a:t>
            </a:r>
            <a:br>
              <a:rPr lang="en-US" sz="3600" dirty="0" smtClean="0"/>
            </a:br>
            <a:r>
              <a:rPr lang="en-US" sz="3600" dirty="0" smtClean="0"/>
              <a:t/>
            </a:r>
            <a:br>
              <a:rPr lang="en-US" sz="3600" dirty="0" smtClean="0"/>
            </a:br>
            <a:r>
              <a:rPr lang="en-US" sz="3600" dirty="0"/>
              <a:t/>
            </a:r>
            <a:br>
              <a:rPr lang="en-US" sz="3600" dirty="0"/>
            </a:br>
            <a:r>
              <a:rPr lang="en-US" sz="3600" dirty="0" smtClean="0"/>
              <a:t>Student Name: </a:t>
            </a:r>
            <a:br>
              <a:rPr lang="en-US" sz="3600" dirty="0" smtClean="0"/>
            </a:br>
            <a:r>
              <a:rPr lang="en-US" sz="3600" dirty="0" smtClean="0"/>
              <a:t>Period:</a:t>
            </a:r>
            <a:endParaRPr lang="en-US" sz="3600" dirty="0"/>
          </a:p>
        </p:txBody>
      </p:sp>
      <p:sp>
        <p:nvSpPr>
          <p:cNvPr id="3" name="Subtitle 2"/>
          <p:cNvSpPr>
            <a:spLocks noGrp="1"/>
          </p:cNvSpPr>
          <p:nvPr>
            <p:ph type="subTitle" idx="1"/>
          </p:nvPr>
        </p:nvSpPr>
        <p:spPr>
          <a:xfrm>
            <a:off x="838200" y="4953000"/>
            <a:ext cx="7239000" cy="1219200"/>
          </a:xfrm>
        </p:spPr>
        <p:txBody>
          <a:bodyPr/>
          <a:lstStyle/>
          <a:p>
            <a:r>
              <a:rPr lang="en-US" dirty="0" smtClean="0"/>
              <a:t>Page numbers are based upon the e-book.</a:t>
            </a:r>
            <a:endParaRPr lang="en-US" dirty="0"/>
          </a:p>
        </p:txBody>
      </p:sp>
    </p:spTree>
    <p:extLst>
      <p:ext uri="{BB962C8B-B14F-4D97-AF65-F5344CB8AC3E}">
        <p14:creationId xmlns:p14="http://schemas.microsoft.com/office/powerpoint/2010/main" val="3309467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Chastisement (page 21)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“…she would be called in soon for her chastisement because of her insensitive chatter,” (Lowery 21).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2175142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Bewildered (page 23)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puzzled or perplexed</a:t>
            </a:r>
            <a:endParaRPr lang="en-US" dirty="0"/>
          </a:p>
          <a:p>
            <a:r>
              <a:rPr lang="en-US" b="1" u="sng" dirty="0"/>
              <a:t>Part of Speech</a:t>
            </a:r>
            <a:r>
              <a:rPr lang="en-US" dirty="0"/>
              <a:t>: </a:t>
            </a:r>
          </a:p>
          <a:p>
            <a:r>
              <a:rPr lang="en-US" b="1" u="sng" dirty="0"/>
              <a:t>Synonym</a:t>
            </a:r>
            <a:r>
              <a:rPr lang="en-US" dirty="0" smtClean="0"/>
              <a:t>: confused</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761689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Gravitating (page 28)</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natural tendency or strongly attracted to</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974754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Aptitude (page 15)</a:t>
            </a:r>
            <a:endParaRPr lang="en-US" dirty="0"/>
          </a:p>
        </p:txBody>
      </p:sp>
      <p:sp>
        <p:nvSpPr>
          <p:cNvPr id="3" name="Content Placeholder 2"/>
          <p:cNvSpPr>
            <a:spLocks noGrp="1"/>
          </p:cNvSpPr>
          <p:nvPr>
            <p:ph idx="1"/>
          </p:nvPr>
        </p:nvSpPr>
        <p:spPr>
          <a:xfrm>
            <a:off x="304800" y="1600200"/>
            <a:ext cx="8534400" cy="4525963"/>
          </a:xfrm>
        </p:spPr>
        <p:txBody>
          <a:bodyPr/>
          <a:lstStyle/>
          <a:p>
            <a:r>
              <a:rPr lang="en-US" b="1" u="sng" dirty="0"/>
              <a:t>Definition</a:t>
            </a:r>
            <a:r>
              <a:rPr lang="en-US" dirty="0" smtClean="0"/>
              <a:t>: ability or acquired capacity for something</a:t>
            </a:r>
          </a:p>
          <a:p>
            <a:r>
              <a:rPr lang="en-US" b="1" u="sng" dirty="0" smtClean="0"/>
              <a:t>Part </a:t>
            </a:r>
            <a:r>
              <a:rPr lang="en-US" b="1" u="sng" dirty="0"/>
              <a:t>of Speech</a:t>
            </a:r>
            <a:r>
              <a:rPr lang="en-US" dirty="0"/>
              <a:t>: </a:t>
            </a:r>
          </a:p>
          <a:p>
            <a:r>
              <a:rPr lang="en-US" b="1" u="sng" dirty="0"/>
              <a:t>Synonym</a:t>
            </a:r>
            <a:r>
              <a:rPr lang="en-US" dirty="0" smtClean="0"/>
              <a:t>: talent</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78916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Invariably (page 27)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always</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smtClean="0"/>
              <a:t>: never</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155076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Relinquish (page 44)</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r>
              <a:rPr lang="en-US" dirty="0" smtClean="0"/>
              <a:t>verb</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“Each family member, including Lily, had been required to sign a pledge that they would not become attached to this little temporary guest, and that they would relinquish him without protest,” (Lowery 44)</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3670426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Exuberant (page 45)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enthusiastic</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4012824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Meticulously (page 49)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taking or showing extreme care about details</a:t>
            </a:r>
            <a:endParaRPr lang="en-US" dirty="0"/>
          </a:p>
          <a:p>
            <a:r>
              <a:rPr lang="en-US" b="1" u="sng" dirty="0"/>
              <a:t>Part of Speech</a:t>
            </a:r>
            <a:r>
              <a:rPr lang="en-US" dirty="0"/>
              <a:t>: </a:t>
            </a:r>
          </a:p>
          <a:p>
            <a:r>
              <a:rPr lang="en-US" b="1" u="sng" dirty="0"/>
              <a:t>Synonym</a:t>
            </a:r>
            <a:r>
              <a:rPr lang="en-US" dirty="0" smtClean="0"/>
              <a:t>: precise, thorough</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899526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(page 56)</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“And precision of language was one of the most important tasks of small children,” (Lowery 56)</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1090623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Vibrant (page 60)</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exciting, stimulating, lively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325908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Utopian</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 perfect existence</a:t>
            </a:r>
            <a:endParaRPr lang="en-US" dirty="0"/>
          </a:p>
          <a:p>
            <a:r>
              <a:rPr lang="en-US" b="1" u="sng" dirty="0"/>
              <a:t>Part of Speech</a:t>
            </a:r>
            <a:r>
              <a:rPr lang="en-US" dirty="0"/>
              <a:t>: adjective</a:t>
            </a:r>
          </a:p>
          <a:p>
            <a:r>
              <a:rPr lang="en-US" b="1" u="sng" dirty="0"/>
              <a:t>Synonym</a:t>
            </a:r>
            <a:r>
              <a:rPr lang="en-US" dirty="0"/>
              <a:t>: </a:t>
            </a:r>
            <a:r>
              <a:rPr lang="en-US" dirty="0" smtClean="0"/>
              <a:t>ideal, visionary</a:t>
            </a:r>
          </a:p>
          <a:p>
            <a:r>
              <a:rPr lang="en-US" b="1" u="sng" dirty="0" smtClean="0"/>
              <a:t>Antonym</a:t>
            </a:r>
            <a:r>
              <a:rPr lang="en-US" dirty="0"/>
              <a:t>: </a:t>
            </a:r>
            <a:r>
              <a:rPr lang="en-US" dirty="0" smtClean="0"/>
              <a:t>dystopian</a:t>
            </a:r>
          </a:p>
          <a:p>
            <a:r>
              <a:rPr lang="en-US" b="1" u="sng" dirty="0" smtClean="0"/>
              <a:t>Sentence</a:t>
            </a:r>
            <a:r>
              <a:rPr lang="en-US" dirty="0"/>
              <a:t>: </a:t>
            </a:r>
            <a:r>
              <a:rPr lang="en-US" dirty="0" smtClean="0"/>
              <a:t>The Giver appears to be a perfect utopian community.</a:t>
            </a:r>
            <a:endParaRPr lang="en-US" dirty="0"/>
          </a:p>
          <a:p>
            <a:r>
              <a:rPr lang="en-US" b="1" u="sng" dirty="0"/>
              <a:t>Picture</a:t>
            </a:r>
            <a:endParaRPr lang="en-US" dirty="0"/>
          </a:p>
        </p:txBody>
      </p:sp>
    </p:spTree>
    <p:extLst>
      <p:ext uri="{BB962C8B-B14F-4D97-AF65-F5344CB8AC3E}">
        <p14:creationId xmlns:p14="http://schemas.microsoft.com/office/powerpoint/2010/main" val="4005961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Collective (page 61)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“What did that mean? He felt a collective, questioning stir from the audience. They, too, were puzzled,” (Lowery 61).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826522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Successor (page 62)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 person who follows or replaces another by election, descent or appointment</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005568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Fleeting (page 63)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passing swiftly</a:t>
            </a:r>
            <a:endParaRPr lang="en-US" dirty="0"/>
          </a:p>
          <a:p>
            <a:r>
              <a:rPr lang="en-US" b="1" u="sng" dirty="0"/>
              <a:t>Part of Speech</a:t>
            </a:r>
            <a:r>
              <a:rPr lang="en-US" dirty="0"/>
              <a:t>: </a:t>
            </a:r>
          </a:p>
          <a:p>
            <a:r>
              <a:rPr lang="en-US" b="1" u="sng" dirty="0"/>
              <a:t>Synonym</a:t>
            </a:r>
            <a:r>
              <a:rPr lang="en-US" dirty="0" smtClean="0"/>
              <a:t>: vanishing</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519464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(page 69)</a:t>
            </a:r>
            <a:endParaRPr lang="en-US" dirty="0"/>
          </a:p>
        </p:txBody>
      </p:sp>
      <p:sp>
        <p:nvSpPr>
          <p:cNvPr id="3" name="Content Placeholder 2"/>
          <p:cNvSpPr>
            <a:spLocks noGrp="1"/>
          </p:cNvSpPr>
          <p:nvPr>
            <p:ph idx="1"/>
          </p:nvPr>
        </p:nvSpPr>
        <p:spPr/>
        <p:txBody>
          <a:bodyPr/>
          <a:lstStyle/>
          <a:p>
            <a:r>
              <a:rPr lang="en-US" b="1" u="sng" dirty="0" smtClean="0"/>
              <a:t>Definition</a:t>
            </a:r>
            <a:r>
              <a:rPr lang="en-US" dirty="0" smtClean="0"/>
              <a:t>: free from obligation or liability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50851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Excruciating (page 71)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smtClean="0"/>
              <a:t>: intense suffering</a:t>
            </a:r>
            <a:endParaRPr lang="en-US" dirty="0"/>
          </a:p>
          <a:p>
            <a:r>
              <a:rPr lang="en-US" b="1" u="sng" dirty="0"/>
              <a:t>Antonym</a:t>
            </a:r>
            <a:r>
              <a:rPr lang="en-US" dirty="0" smtClean="0"/>
              <a:t>: bearable, pleasurable</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0616410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Exhilarating (page 79)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make cheerful or merry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to make unhappy or sad</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016248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Perceive (page 82)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become aware of; to understand</a:t>
            </a:r>
            <a:endParaRPr lang="en-US" dirty="0"/>
          </a:p>
          <a:p>
            <a:r>
              <a:rPr lang="en-US" b="1" u="sng" dirty="0"/>
              <a:t>Part of Speech</a:t>
            </a:r>
            <a:r>
              <a:rPr lang="en-US" dirty="0"/>
              <a:t>: </a:t>
            </a:r>
          </a:p>
          <a:p>
            <a:r>
              <a:rPr lang="en-US" b="1" u="sng" dirty="0"/>
              <a:t>Synonym</a:t>
            </a:r>
            <a:r>
              <a:rPr lang="en-US" dirty="0" smtClean="0"/>
              <a:t>: recognize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8096418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Obsolete (page 85)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no longer in use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“Snow made growing food difficult…it wasn’t a practical thing, so it became obsolete when we went to Sameness,” (Lowery 85)</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282191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Admonition (page 90)</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“Jonas listened. He was very aware of his own admonition not to discuss his training,” (Lowery 90)</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2088866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Assimilated (page 105)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absorb; to take in and make it your own</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245033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Dystopian </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a:t>
            </a:r>
            <a:endParaRPr lang="en-US" dirty="0"/>
          </a:p>
          <a:p>
            <a:r>
              <a:rPr lang="en-US" b="1" u="sng" dirty="0"/>
              <a:t>Part of Speech</a:t>
            </a:r>
            <a:r>
              <a:rPr lang="en-US" dirty="0"/>
              <a:t>: adjective</a:t>
            </a:r>
          </a:p>
          <a:p>
            <a:r>
              <a:rPr lang="en-US" b="1" u="sng" dirty="0"/>
              <a:t>Synonym</a:t>
            </a:r>
            <a:r>
              <a:rPr lang="en-US" dirty="0"/>
              <a:t>: </a:t>
            </a:r>
            <a:endParaRPr lang="en-US" dirty="0" smtClean="0"/>
          </a:p>
          <a:p>
            <a:r>
              <a:rPr lang="en-US" b="1" u="sng" dirty="0" smtClean="0"/>
              <a:t>Antonym</a:t>
            </a:r>
            <a:r>
              <a:rPr lang="en-US" dirty="0"/>
              <a:t>: </a:t>
            </a:r>
            <a:endParaRPr lang="en-US" dirty="0" smtClean="0"/>
          </a:p>
          <a:p>
            <a:r>
              <a:rPr lang="en-US" b="1" u="sng" dirty="0" smtClean="0"/>
              <a:t>Sentence</a:t>
            </a:r>
            <a:r>
              <a:rPr lang="en-US" dirty="0"/>
              <a:t>: </a:t>
            </a:r>
            <a:r>
              <a:rPr lang="en-US" dirty="0" smtClean="0"/>
              <a:t>The community members believe they live in a utopian society, but Jonas believes it is a </a:t>
            </a:r>
            <a:r>
              <a:rPr lang="en-US" smtClean="0"/>
              <a:t>dystopian society. </a:t>
            </a:r>
            <a:endParaRPr lang="en-US" dirty="0"/>
          </a:p>
          <a:p>
            <a:r>
              <a:rPr lang="en-US" b="1" u="sng" dirty="0" smtClean="0"/>
              <a:t>Picture</a:t>
            </a:r>
            <a:r>
              <a:rPr lang="en-US" dirty="0"/>
              <a:t>:</a:t>
            </a:r>
          </a:p>
        </p:txBody>
      </p:sp>
    </p:spTree>
    <p:extLst>
      <p:ext uri="{BB962C8B-B14F-4D97-AF65-F5344CB8AC3E}">
        <p14:creationId xmlns:p14="http://schemas.microsoft.com/office/powerpoint/2010/main" val="3181833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Anguish (page 102)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suffering or pain</a:t>
            </a:r>
            <a:endParaRPr lang="en-US" dirty="0"/>
          </a:p>
          <a:p>
            <a:r>
              <a:rPr lang="en-US" b="1" u="sng" dirty="0"/>
              <a:t>Part of Speech</a:t>
            </a:r>
            <a:r>
              <a:rPr lang="en-US" dirty="0"/>
              <a:t>: </a:t>
            </a:r>
          </a:p>
          <a:p>
            <a:r>
              <a:rPr lang="en-US" b="1" u="sng" dirty="0"/>
              <a:t>Synonym</a:t>
            </a:r>
            <a:r>
              <a:rPr lang="en-US" dirty="0" smtClean="0"/>
              <a:t>: grief</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10917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Assuage (page 113)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relieve, ease</a:t>
            </a:r>
            <a:endParaRPr lang="en-US" dirty="0"/>
          </a:p>
          <a:p>
            <a:r>
              <a:rPr lang="en-US" b="1" u="sng" dirty="0"/>
              <a:t>Part of Speech</a:t>
            </a:r>
            <a:r>
              <a:rPr lang="en-US" dirty="0"/>
              <a:t>: </a:t>
            </a:r>
          </a:p>
          <a:p>
            <a:r>
              <a:rPr lang="en-US" b="1" u="sng" dirty="0"/>
              <a:t>Synonym</a:t>
            </a:r>
            <a:r>
              <a:rPr lang="en-US" dirty="0" smtClean="0"/>
              <a:t>: to make milder or less severe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4304467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Ominous (page 116)</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threatening, portending evil or harm</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127235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Carnage (page 121)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the slaughter of a large number of people; massacre</a:t>
            </a:r>
            <a:endParaRPr lang="en-US" dirty="0"/>
          </a:p>
          <a:p>
            <a:r>
              <a:rPr lang="en-US" b="1" u="sng" dirty="0"/>
              <a:t>Part of Speech</a:t>
            </a:r>
            <a:r>
              <a:rPr lang="en-US" dirty="0"/>
              <a:t>: </a:t>
            </a:r>
          </a:p>
          <a:p>
            <a:r>
              <a:rPr lang="en-US" b="1" u="sng" dirty="0"/>
              <a:t>Synonym</a:t>
            </a:r>
            <a:r>
              <a:rPr lang="en-US" dirty="0" smtClean="0"/>
              <a:t>: butchery</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637107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Ecstatic (page 124)</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 state of sudden, intense feeling</a:t>
            </a:r>
            <a:endParaRPr lang="en-US" dirty="0"/>
          </a:p>
          <a:p>
            <a:r>
              <a:rPr lang="en-US" b="1" u="sng" dirty="0"/>
              <a:t>Part of Speech</a:t>
            </a:r>
            <a:r>
              <a:rPr lang="en-US" dirty="0"/>
              <a:t>: </a:t>
            </a:r>
          </a:p>
          <a:p>
            <a:r>
              <a:rPr lang="en-US" b="1" u="sng" dirty="0"/>
              <a:t>Synonym</a:t>
            </a:r>
            <a:r>
              <a:rPr lang="en-US" dirty="0" smtClean="0"/>
              <a:t>: overpowering emotion</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355597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Released (page 127)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free from bondage, obligation or pain</a:t>
            </a:r>
            <a:endParaRPr lang="en-US" dirty="0"/>
          </a:p>
          <a:p>
            <a:r>
              <a:rPr lang="en-US" b="1" u="sng" dirty="0"/>
              <a:t>Part of Speech</a:t>
            </a:r>
            <a:r>
              <a:rPr lang="en-US" dirty="0"/>
              <a:t>: </a:t>
            </a:r>
          </a:p>
          <a:p>
            <a:r>
              <a:rPr lang="en-US" b="1" u="sng" dirty="0"/>
              <a:t>Synonym</a:t>
            </a:r>
            <a:r>
              <a:rPr lang="en-US" dirty="0" smtClean="0"/>
              <a:t>: free from confinement</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02205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Permeated (page 133)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pass into or through every part</a:t>
            </a:r>
            <a:endParaRPr lang="en-US" dirty="0"/>
          </a:p>
          <a:p>
            <a:r>
              <a:rPr lang="en-US" b="1" u="sng" dirty="0"/>
              <a:t>Part of Speech</a:t>
            </a:r>
            <a:r>
              <a:rPr lang="en-US" dirty="0"/>
              <a:t>: </a:t>
            </a:r>
          </a:p>
          <a:p>
            <a:r>
              <a:rPr lang="en-US" b="1" u="sng" dirty="0"/>
              <a:t>Synonym</a:t>
            </a:r>
            <a:r>
              <a:rPr lang="en-US" dirty="0" smtClean="0"/>
              <a:t>: saturate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255437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Luminous (page 143)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radiating or reflecting light; shining; bright</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5351105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Rueful (page 143)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feeling, showing or expressing sorrow or pity</a:t>
            </a:r>
            <a:endParaRPr lang="en-US" dirty="0"/>
          </a:p>
          <a:p>
            <a:r>
              <a:rPr lang="en-US" b="1" u="sng" dirty="0"/>
              <a:t>Part of Speech</a:t>
            </a:r>
            <a:r>
              <a:rPr lang="en-US" dirty="0"/>
              <a:t>: </a:t>
            </a:r>
          </a:p>
          <a:p>
            <a:r>
              <a:rPr lang="en-US" b="1" u="sng" dirty="0"/>
              <a:t>Synonym</a:t>
            </a:r>
            <a:r>
              <a:rPr lang="en-US" dirty="0" smtClean="0"/>
              <a:t>: mournful</a:t>
            </a:r>
            <a:endParaRPr lang="en-US" dirty="0"/>
          </a:p>
          <a:p>
            <a:r>
              <a:rPr lang="en-US" b="1" u="sng" dirty="0"/>
              <a:t>Antonym</a:t>
            </a:r>
            <a:r>
              <a:rPr lang="en-US" dirty="0"/>
              <a:t>:</a:t>
            </a:r>
          </a:p>
          <a:p>
            <a:r>
              <a:rPr lang="en-US" b="1" u="sng" dirty="0"/>
              <a:t>Sentence</a:t>
            </a:r>
            <a:r>
              <a:rPr lang="en-US" dirty="0" smtClean="0"/>
              <a:t>: </a:t>
            </a:r>
            <a:r>
              <a:rPr lang="en-US" sz="1800" dirty="0" smtClean="0"/>
              <a:t>“The Giver gave a rueful, anguished, empty laugh. ‘Jonas, you and I are the only ones who </a:t>
            </a:r>
            <a:r>
              <a:rPr lang="en-US" sz="1800" i="1" dirty="0" smtClean="0"/>
              <a:t>have </a:t>
            </a:r>
            <a:r>
              <a:rPr lang="en-US" sz="1800" dirty="0" smtClean="0"/>
              <a:t>feelings.” (lowery 143)  </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1568550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Efficient (page 157)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working in the best possible manner without wasting time</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773679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219200"/>
          </a:xfrm>
        </p:spPr>
        <p:txBody>
          <a:bodyPr/>
          <a:lstStyle/>
          <a:p>
            <a:r>
              <a:rPr lang="en-US" dirty="0" smtClean="0"/>
              <a:t>Apprehensive (page 4)</a:t>
            </a:r>
            <a:endParaRPr lang="en-US" dirty="0"/>
          </a:p>
        </p:txBody>
      </p:sp>
      <p:sp>
        <p:nvSpPr>
          <p:cNvPr id="3" name="Content Placeholder 2"/>
          <p:cNvSpPr>
            <a:spLocks noGrp="1"/>
          </p:cNvSpPr>
          <p:nvPr>
            <p:ph idx="1"/>
          </p:nvPr>
        </p:nvSpPr>
        <p:spPr/>
        <p:txBody>
          <a:bodyPr/>
          <a:lstStyle/>
          <a:p>
            <a:r>
              <a:rPr lang="en-US" b="1" u="sng" dirty="0" smtClean="0"/>
              <a:t>Definition</a:t>
            </a:r>
            <a:r>
              <a:rPr lang="en-US" dirty="0" smtClean="0"/>
              <a:t>: anxious or fearful that something bad might happen</a:t>
            </a:r>
          </a:p>
          <a:p>
            <a:r>
              <a:rPr lang="en-US" b="1" u="sng" dirty="0" smtClean="0"/>
              <a:t>Part of Speech</a:t>
            </a:r>
            <a:r>
              <a:rPr lang="en-US" dirty="0" smtClean="0"/>
              <a:t>: adjective</a:t>
            </a:r>
          </a:p>
          <a:p>
            <a:r>
              <a:rPr lang="en-US" b="1" u="sng" dirty="0" smtClean="0"/>
              <a:t>Synonym</a:t>
            </a:r>
            <a:r>
              <a:rPr lang="en-US" dirty="0" smtClean="0"/>
              <a:t>: worried</a:t>
            </a:r>
          </a:p>
          <a:p>
            <a:r>
              <a:rPr lang="en-US" b="1" u="sng" dirty="0" smtClean="0"/>
              <a:t>Antonym</a:t>
            </a:r>
            <a:r>
              <a:rPr lang="en-US" dirty="0" smtClean="0"/>
              <a:t>: confident</a:t>
            </a:r>
          </a:p>
          <a:p>
            <a:r>
              <a:rPr lang="en-US" b="1" u="sng" dirty="0" smtClean="0"/>
              <a:t>Sentence</a:t>
            </a:r>
            <a:r>
              <a:rPr lang="en-US" dirty="0" smtClean="0"/>
              <a:t>: Jonas felt apprehensive about turning twelve years old.</a:t>
            </a:r>
          </a:p>
          <a:p>
            <a:r>
              <a:rPr lang="en-US" b="1" u="sng" dirty="0" smtClean="0"/>
              <a:t>Picture</a:t>
            </a:r>
            <a:r>
              <a:rPr lang="en-US" dirty="0" smtClean="0"/>
              <a:t>:</a:t>
            </a:r>
            <a:endParaRPr lang="en-US" dirty="0"/>
          </a:p>
        </p:txBody>
      </p:sp>
      <p:pic>
        <p:nvPicPr>
          <p:cNvPr id="1026" name="Picture 2" descr="U:\Apollo Reading\apprehensiv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4572000"/>
            <a:ext cx="2032609" cy="2089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4607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Emphatically (page 161)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strongly expressive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“Jonas shook his head emphatically. ‘No Giver,’ he said. ‘I want you to keep that, to have with you, when I’m gone,’” (Lowery 161)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9014522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Stealthily (page 166)</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t>
            </a:r>
            <a:endParaRPr lang="en-US" dirty="0"/>
          </a:p>
          <a:p>
            <a:r>
              <a:rPr lang="en-US" b="1" u="sng" dirty="0"/>
              <a:t>Part of Speech</a:t>
            </a:r>
            <a:r>
              <a:rPr lang="en-US" dirty="0" smtClean="0"/>
              <a:t>: 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“It was terribly dangerous because some of the work crews were still about, but he moved stealthily and silently, staying in the shadows, making his way past the darkened dwellings and the empty Central Plaza, toward the river,” (Lowery 166)</a:t>
            </a:r>
            <a:endParaRPr lang="en-US" sz="1800" dirty="0"/>
          </a:p>
          <a:p>
            <a:r>
              <a:rPr lang="en-US" b="1" u="sng" dirty="0"/>
              <a:t>Picture</a:t>
            </a:r>
            <a:r>
              <a:rPr lang="en-US" dirty="0"/>
              <a:t>:</a:t>
            </a:r>
          </a:p>
          <a:p>
            <a:endParaRPr lang="en-US" dirty="0"/>
          </a:p>
        </p:txBody>
      </p:sp>
    </p:spTree>
    <p:extLst>
      <p:ext uri="{BB962C8B-B14F-4D97-AF65-F5344CB8AC3E}">
        <p14:creationId xmlns:p14="http://schemas.microsoft.com/office/powerpoint/2010/main" val="14650149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Sing-song (page 168)</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monotonously jingly in rhythm and pattern of pitch</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9269630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Augmented (page 171)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made larger in size, number or strength</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4648863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Fugitives (page 171)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smtClean="0"/>
              <a:t>: noun </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“It would not be safe to travel in daylight. They would be looking for him soon…Together the fugitives slept through the first dangerous day,” (Lowery 171)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7600952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Diminished (page 173)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lessen or decrease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increase</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5250209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Vigilant (page 173)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keenly watchful and alert to detect danger</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“…he was constantly vigilant, looking for the next nearest hiding place should the sound of engines come,” (Lowery 173)</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5396453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Lethargy (page 180)</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being drowsy and dull; unenergetic; lazy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energetic</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57570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nurturer (page 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care for and protect</a:t>
            </a:r>
            <a:endParaRPr lang="en-US" dirty="0"/>
          </a:p>
          <a:p>
            <a:r>
              <a:rPr lang="en-US" b="1" u="sng" dirty="0"/>
              <a:t>Part of Speech</a:t>
            </a:r>
            <a:r>
              <a:rPr lang="en-US" dirty="0" smtClean="0"/>
              <a:t>: verb </a:t>
            </a:r>
          </a:p>
          <a:p>
            <a:r>
              <a:rPr lang="en-US" b="1" u="sng" dirty="0" smtClean="0"/>
              <a:t>Synonym</a:t>
            </a:r>
            <a:r>
              <a:rPr lang="en-US" dirty="0" smtClean="0"/>
              <a:t>: support</a:t>
            </a:r>
            <a:endParaRPr lang="en-US" dirty="0"/>
          </a:p>
          <a:p>
            <a:r>
              <a:rPr lang="en-US" b="1" u="sng" dirty="0"/>
              <a:t>Antonym</a:t>
            </a:r>
            <a:r>
              <a:rPr lang="en-US" dirty="0" smtClean="0"/>
              <a:t>:</a:t>
            </a:r>
            <a:endParaRPr lang="en-US" dirty="0"/>
          </a:p>
          <a:p>
            <a:r>
              <a:rPr lang="en-US" b="1" u="sng" dirty="0"/>
              <a:t>Sentence</a:t>
            </a:r>
            <a:r>
              <a:rPr lang="en-US" dirty="0" smtClean="0"/>
              <a:t>:</a:t>
            </a:r>
            <a:endParaRPr lang="en-US" dirty="0"/>
          </a:p>
          <a:p>
            <a:r>
              <a:rPr lang="en-US" b="1" u="sng" dirty="0" smtClean="0"/>
              <a:t>Picture</a:t>
            </a:r>
            <a:r>
              <a:rPr lang="en-US" dirty="0"/>
              <a:t>:</a:t>
            </a:r>
          </a:p>
        </p:txBody>
      </p:sp>
    </p:spTree>
    <p:extLst>
      <p:ext uri="{BB962C8B-B14F-4D97-AF65-F5344CB8AC3E}">
        <p14:creationId xmlns:p14="http://schemas.microsoft.com/office/powerpoint/2010/main" val="3056302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(page 8)</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“Most of the people on the night crew had not even been given spouses because they lacked, somehow, the essential capacity to connect with others,” (Lowery 8)</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53934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Transgression (page 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violation of the law or command </a:t>
            </a:r>
            <a:endParaRPr lang="en-US" dirty="0"/>
          </a:p>
          <a:p>
            <a:r>
              <a:rPr lang="en-US" b="1" u="sng" dirty="0"/>
              <a:t>Part of Speech</a:t>
            </a:r>
            <a:r>
              <a:rPr lang="en-US" dirty="0"/>
              <a:t>: </a:t>
            </a:r>
          </a:p>
          <a:p>
            <a:r>
              <a:rPr lang="en-US" b="1" u="sng" dirty="0"/>
              <a:t>Synonym</a:t>
            </a:r>
            <a:r>
              <a:rPr lang="en-US" dirty="0" smtClean="0"/>
              <a:t>: sin</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709925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Awed (page 10)</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“Lily looked up, her eyes wide, ‘The Ceremony of Twelve,’ she whispered in an awed voice. Even the smallest children-Lily’s age and younger-knew that it lay in the future for each of them.” (Lowery 9)</a:t>
            </a:r>
            <a:endParaRPr lang="en-US" sz="1800" dirty="0"/>
          </a:p>
          <a:p>
            <a:r>
              <a:rPr lang="en-US" b="1" u="sng" dirty="0"/>
              <a:t>Picture</a:t>
            </a:r>
            <a:r>
              <a:rPr lang="en-US" dirty="0"/>
              <a:t>:</a:t>
            </a:r>
          </a:p>
          <a:p>
            <a:endParaRPr lang="en-US" dirty="0"/>
          </a:p>
        </p:txBody>
      </p:sp>
    </p:spTree>
    <p:extLst>
      <p:ext uri="{BB962C8B-B14F-4D97-AF65-F5344CB8AC3E}">
        <p14:creationId xmlns:p14="http://schemas.microsoft.com/office/powerpoint/2010/main" val="3691680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Adherence (page 12)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support, allegiance or attachment</a:t>
            </a:r>
            <a:endParaRPr lang="en-US" dirty="0"/>
          </a:p>
          <a:p>
            <a:r>
              <a:rPr lang="en-US" b="1" u="sng" dirty="0"/>
              <a:t>Part of Speech</a:t>
            </a:r>
            <a:r>
              <a:rPr lang="en-US" dirty="0"/>
              <a:t>: </a:t>
            </a:r>
            <a:r>
              <a:rPr lang="en-US" dirty="0" smtClean="0"/>
              <a:t>noun</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7065274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169</TotalTime>
  <Words>1581</Words>
  <Application>Microsoft Office PowerPoint</Application>
  <PresentationFormat>On-screen Show (4:3)</PresentationFormat>
  <Paragraphs>324</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Executive</vt:lpstr>
      <vt:lpstr>Vocabulary Words for  The Giver Author: Lois Lowry   Student Name:  Period:</vt:lpstr>
      <vt:lpstr>Utopian</vt:lpstr>
      <vt:lpstr>Dystopian </vt:lpstr>
      <vt:lpstr>Apprehensive (page 4)</vt:lpstr>
      <vt:lpstr> nurturer (page 7)</vt:lpstr>
      <vt:lpstr>Capacity (page 8)</vt:lpstr>
      <vt:lpstr>Transgression (page 9)</vt:lpstr>
      <vt:lpstr>Awed (page 10)</vt:lpstr>
      <vt:lpstr>Adherence (page 12)</vt:lpstr>
      <vt:lpstr>Chastisement (page 21)</vt:lpstr>
      <vt:lpstr>Bewildered (page 23)</vt:lpstr>
      <vt:lpstr>Gravitating (page 28)</vt:lpstr>
      <vt:lpstr>Aptitude (page 15)</vt:lpstr>
      <vt:lpstr>Invariably (page 27)</vt:lpstr>
      <vt:lpstr>Relinquish (page 44)</vt:lpstr>
      <vt:lpstr>Exuberant (page 45)</vt:lpstr>
      <vt:lpstr>Meticulously (page 49)</vt:lpstr>
      <vt:lpstr>Precision (page 56)</vt:lpstr>
      <vt:lpstr>Vibrant (page 60)</vt:lpstr>
      <vt:lpstr>Collective (page 61)</vt:lpstr>
      <vt:lpstr>Successor (page 62)</vt:lpstr>
      <vt:lpstr>Fleeting (page 63)</vt:lpstr>
      <vt:lpstr>Exempt (page 69)</vt:lpstr>
      <vt:lpstr>Excruciating (page 71)</vt:lpstr>
      <vt:lpstr>Exhilarating (page 79)</vt:lpstr>
      <vt:lpstr>Perceive (page 82)</vt:lpstr>
      <vt:lpstr>Obsolete (page 85)</vt:lpstr>
      <vt:lpstr>Admonition (page 90)</vt:lpstr>
      <vt:lpstr>Assimilated (page 105)</vt:lpstr>
      <vt:lpstr>Anguish (page 102)</vt:lpstr>
      <vt:lpstr>Assuage (page 113)</vt:lpstr>
      <vt:lpstr>Ominous (page 116)</vt:lpstr>
      <vt:lpstr>Carnage (page 121)</vt:lpstr>
      <vt:lpstr>Ecstatic (page 124)</vt:lpstr>
      <vt:lpstr>Released (page 127)</vt:lpstr>
      <vt:lpstr>Permeated (page 133)</vt:lpstr>
      <vt:lpstr>Luminous (page 143)</vt:lpstr>
      <vt:lpstr>Rueful (page 143)</vt:lpstr>
      <vt:lpstr>Efficient (page 157)</vt:lpstr>
      <vt:lpstr>Emphatically (page 161)</vt:lpstr>
      <vt:lpstr>Stealthily (page 166)</vt:lpstr>
      <vt:lpstr>Sing-song (page 168)</vt:lpstr>
      <vt:lpstr>Augmented (page 171)</vt:lpstr>
      <vt:lpstr>Fugitives (page 171)</vt:lpstr>
      <vt:lpstr>Diminished (page 173)</vt:lpstr>
      <vt:lpstr>Vigilant (page 173)</vt:lpstr>
      <vt:lpstr>Lethargy (page 180)</vt:lpstr>
    </vt:vector>
  </TitlesOfParts>
  <Company>SUSD #12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Vocabulary Words for  The Giver</dc:title>
  <dc:creator>Windows User</dc:creator>
  <cp:lastModifiedBy>antonio</cp:lastModifiedBy>
  <cp:revision>49</cp:revision>
  <dcterms:created xsi:type="dcterms:W3CDTF">2013-10-10T19:52:43Z</dcterms:created>
  <dcterms:modified xsi:type="dcterms:W3CDTF">2013-10-14T14:56:15Z</dcterms:modified>
</cp:coreProperties>
</file>