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28"/>
  </p:notesMasterIdLst>
  <p:sldIdLst>
    <p:sldId id="256" r:id="rId2"/>
    <p:sldId id="258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70" r:id="rId15"/>
    <p:sldId id="271" r:id="rId16"/>
    <p:sldId id="273" r:id="rId17"/>
    <p:sldId id="272" r:id="rId18"/>
    <p:sldId id="274" r:id="rId19"/>
    <p:sldId id="277" r:id="rId20"/>
    <p:sldId id="278" r:id="rId21"/>
    <p:sldId id="279" r:id="rId22"/>
    <p:sldId id="280" r:id="rId23"/>
    <p:sldId id="281" r:id="rId24"/>
    <p:sldId id="282" r:id="rId25"/>
    <p:sldId id="283" r:id="rId26"/>
    <p:sldId id="284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6FFA50-5C10-45A6-B033-CD87D4272900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910FBF-5AB1-48E2-9DD1-1E0DE7CF22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6461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10FBF-5AB1-48E2-9DD1-1E0DE7CF22E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1208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910FBF-5AB1-48E2-9DD1-1E0DE7CF22E3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07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DFEBA-89F8-45CD-BAE7-66EB2BFD24AC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01DFEBA-89F8-45CD-BAE7-66EB2BFD24AC}" type="datetimeFigureOut">
              <a:rPr lang="en-US" smtClean="0"/>
              <a:t>2/16/2015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92E2D19D-4149-419C-BA61-BA2BAD37FB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1012035" y="1776042"/>
            <a:ext cx="5591802" cy="1096115"/>
          </a:xfrm>
        </p:spPr>
        <p:txBody>
          <a:bodyPr/>
          <a:lstStyle/>
          <a:p>
            <a:pPr algn="ctr"/>
            <a:r>
              <a:rPr lang="en-US" sz="4000" dirty="0" smtClean="0">
                <a:latin typeface="Comic Sans MS" panose="030F0702030302020204" pitchFamily="66" charset="0"/>
              </a:rPr>
              <a:t>Vocabulary </a:t>
            </a:r>
            <a:endParaRPr lang="en-US" sz="4000" dirty="0">
              <a:latin typeface="Comic Sans MS" panose="030F0702030302020204" pitchFamily="66" charset="0"/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1800" dirty="0" smtClean="0"/>
              <a:t>February 16-20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2151918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punctuation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the marks (such as periods and commas) in a piece of writing that make its meaning clear and that separate it into sentences, clauses, etc. </a:t>
            </a:r>
            <a:endParaRPr lang="en-US" sz="4000" dirty="0" smtClean="0">
              <a:latin typeface="Comic Sans MS" panose="030F0702030302020204" pitchFamily="66" charset="0"/>
            </a:endParaRP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noun</a:t>
            </a:r>
          </a:p>
        </p:txBody>
      </p:sp>
    </p:spTree>
    <p:extLst>
      <p:ext uri="{BB962C8B-B14F-4D97-AF65-F5344CB8AC3E}">
        <p14:creationId xmlns:p14="http://schemas.microsoft.com/office/powerpoint/2010/main" val="28849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300" i="1" dirty="0" smtClean="0">
                <a:latin typeface="Comic Sans MS" panose="030F0702030302020204" pitchFamily="66" charset="0"/>
              </a:rPr>
              <a:t>           punctuation</a:t>
            </a:r>
            <a:endParaRPr lang="en-US" sz="33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914400"/>
            <a:ext cx="2971800" cy="5459767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While writing, I made sure my punctuation was correct.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2" descr="C:\Users\maryki\Desktop\images\punctuatio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5400" y="2438400"/>
            <a:ext cx="3733799" cy="411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71211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complete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</a:t>
            </a:r>
            <a:r>
              <a:rPr lang="en-US" sz="4000" dirty="0">
                <a:latin typeface="Comic Sans MS" panose="030F0702030302020204" pitchFamily="66" charset="0"/>
              </a:rPr>
              <a:t> having all necessary parts, elements, or </a:t>
            </a:r>
            <a:r>
              <a:rPr lang="en-US" sz="4000" dirty="0" smtClean="0">
                <a:latin typeface="Comic Sans MS" panose="030F0702030302020204" pitchFamily="66" charset="0"/>
              </a:rPr>
              <a:t>steps. 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adjective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entire, whole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33591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3000" i="1" dirty="0" smtClean="0"/>
              <a:t>                complete</a:t>
            </a:r>
            <a:endParaRPr lang="en-US" sz="300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2400" y="2130552"/>
            <a:ext cx="2590800" cy="4243615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Students had to complete their assessment during that class period.</a:t>
            </a:r>
          </a:p>
          <a:p>
            <a:endParaRPr lang="en-US" sz="3200" dirty="0">
              <a:latin typeface="Comic Sans MS" panose="030F0702030302020204" pitchFamily="66" charset="0"/>
            </a:endParaRPr>
          </a:p>
        </p:txBody>
      </p:sp>
      <p:pic>
        <p:nvPicPr>
          <p:cNvPr id="5" name="Picture 2" descr="C:\Users\maryki\Desktop\images\complet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4462" y="2362200"/>
            <a:ext cx="3462338" cy="35051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4709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conventions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include spelling, punctuation, capitalization, grammar, and paragraphing</a:t>
            </a:r>
            <a:r>
              <a:rPr lang="en-US" sz="40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noun</a:t>
            </a:r>
          </a:p>
        </p:txBody>
      </p:sp>
    </p:spTree>
    <p:extLst>
      <p:ext uri="{BB962C8B-B14F-4D97-AF65-F5344CB8AC3E}">
        <p14:creationId xmlns:p14="http://schemas.microsoft.com/office/powerpoint/2010/main" val="3290248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en-US" sz="2800" i="1" dirty="0" smtClean="0">
                <a:latin typeface="Comic Sans MS" panose="030F0702030302020204" pitchFamily="66" charset="0"/>
              </a:rPr>
              <a:t>               conventions</a:t>
            </a:r>
            <a:endParaRPr lang="en-US" sz="28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838200"/>
            <a:ext cx="2895600" cy="5535967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During the peer view process, students checked conventions in the writing.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2" descr="C:\Users\maryki\Desktop\images\conventions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53000" y="1524000"/>
            <a:ext cx="4190999" cy="4953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170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respect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u="sng" dirty="0" smtClean="0">
                <a:latin typeface="Comic Sans MS" panose="030F0702030302020204" pitchFamily="66" charset="0"/>
              </a:rPr>
              <a:t>Definition: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>
                <a:latin typeface="Comic Sans MS" panose="030F0702030302020204" pitchFamily="66" charset="0"/>
              </a:rPr>
              <a:t>a feeling or understanding that someone or something is important, serious, etc., and should be treated in an appropriate </a:t>
            </a:r>
            <a:r>
              <a:rPr lang="en-US" sz="3200" dirty="0" smtClean="0">
                <a:latin typeface="Comic Sans MS" panose="030F0702030302020204" pitchFamily="66" charset="0"/>
              </a:rPr>
              <a:t>way</a:t>
            </a: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Part of Speech:</a:t>
            </a:r>
            <a:r>
              <a:rPr lang="en-US" sz="3200" dirty="0" smtClean="0">
                <a:latin typeface="Comic Sans MS" panose="030F0702030302020204" pitchFamily="66" charset="0"/>
              </a:rPr>
              <a:t> noun</a:t>
            </a:r>
            <a:endParaRPr lang="en-US" sz="3200" u="sng" dirty="0" smtClean="0">
              <a:latin typeface="Comic Sans MS" panose="030F0702030302020204" pitchFamily="66" charset="0"/>
            </a:endParaRP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Synonyms:</a:t>
            </a:r>
            <a:r>
              <a:rPr lang="en-US" sz="3200" dirty="0" smtClean="0">
                <a:latin typeface="Comic Sans MS" panose="030F0702030302020204" pitchFamily="66" charset="0"/>
              </a:rPr>
              <a:t> appreciation, esteem.</a:t>
            </a:r>
            <a:endParaRPr lang="en-US" sz="32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514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 smtClean="0"/>
              <a:t>                               </a:t>
            </a:r>
            <a:r>
              <a:rPr lang="en-US" sz="3200" dirty="0" smtClean="0"/>
              <a:t>respect</a:t>
            </a:r>
            <a:endParaRPr lang="en-US" sz="320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2057400"/>
            <a:ext cx="3124200" cy="4114799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Sierra 2-8 students followed the respect rules of their school.</a:t>
            </a:r>
            <a:endParaRPr lang="en-US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2" descr="C:\Users\maryki\Desktop\images\respect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1" y="2133600"/>
            <a:ext cx="41148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3221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link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200" u="sng" dirty="0" smtClean="0">
                <a:latin typeface="Comic Sans MS" panose="030F0702030302020204" pitchFamily="66" charset="0"/>
              </a:rPr>
              <a:t>Definition: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>
                <a:latin typeface="Comic Sans MS" panose="030F0702030302020204" pitchFamily="66" charset="0"/>
              </a:rPr>
              <a:t>a relationship between two things or situations, especially where one thing affects the other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Part of Speech:</a:t>
            </a:r>
            <a:r>
              <a:rPr lang="en-US" sz="3200" dirty="0" smtClean="0">
                <a:latin typeface="Comic Sans MS" panose="030F0702030302020204" pitchFamily="66" charset="0"/>
              </a:rPr>
              <a:t> noun</a:t>
            </a:r>
            <a:endParaRPr lang="en-US" sz="3200" u="sng" dirty="0" smtClean="0">
              <a:latin typeface="Comic Sans MS" panose="030F0702030302020204" pitchFamily="66" charset="0"/>
            </a:endParaRP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Synonyms:</a:t>
            </a:r>
            <a:r>
              <a:rPr lang="en-US" sz="3200" dirty="0" smtClean="0">
                <a:latin typeface="Comic Sans MS" panose="030F0702030302020204" pitchFamily="66" charset="0"/>
              </a:rPr>
              <a:t> compelling, conclusive, convincing.</a:t>
            </a:r>
            <a:endParaRPr lang="en-US" sz="3200" u="sng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676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 </a:t>
            </a:r>
            <a:r>
              <a:rPr lang="en-US" dirty="0" smtClean="0"/>
              <a:t>                          link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762000"/>
            <a:ext cx="3048000" cy="5562599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Steve had to link his opinion to the simple machine he thought was beneficial in his editorial.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2" descr="C:\Users\maryki\Desktop\images\link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1" y="2209800"/>
            <a:ext cx="35052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769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publish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157172"/>
          </a:xfrm>
        </p:spPr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u="sng" dirty="0" smtClean="0">
                <a:latin typeface="Comic Sans MS" panose="030F0702030302020204" pitchFamily="66" charset="0"/>
              </a:rPr>
              <a:t>:</a:t>
            </a:r>
            <a:r>
              <a:rPr lang="en-US" sz="4000" dirty="0" smtClean="0">
                <a:latin typeface="Comic Sans MS" panose="030F0702030302020204" pitchFamily="66" charset="0"/>
              </a:rPr>
              <a:t> </a:t>
            </a:r>
            <a:r>
              <a:rPr lang="en-US" sz="4000" dirty="0">
                <a:latin typeface="Comic Sans MS" panose="030F0702030302020204" pitchFamily="66" charset="0"/>
              </a:rPr>
              <a:t>to include (an article, letter, photograph, etc.) in a magazine or </a:t>
            </a:r>
            <a:r>
              <a:rPr lang="en-US" sz="4000" dirty="0" smtClean="0">
                <a:latin typeface="Comic Sans MS" panose="030F0702030302020204" pitchFamily="66" charset="0"/>
              </a:rPr>
              <a:t>newspaper.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u="sng" dirty="0" smtClean="0">
                <a:latin typeface="Comic Sans MS" panose="030F0702030302020204" pitchFamily="66" charset="0"/>
              </a:rPr>
              <a:t>:</a:t>
            </a:r>
            <a:r>
              <a:rPr lang="en-US" sz="4000" dirty="0" smtClean="0">
                <a:latin typeface="Comic Sans MS" panose="030F0702030302020204" pitchFamily="66" charset="0"/>
              </a:rPr>
              <a:t> verb</a:t>
            </a:r>
          </a:p>
          <a:p>
            <a:r>
              <a:rPr lang="en-US" sz="4000" u="sng" dirty="0" smtClean="0">
                <a:latin typeface="Comic Sans MS" panose="030F0702030302020204" pitchFamily="66" charset="0"/>
              </a:rPr>
              <a:t>Synonyms:</a:t>
            </a:r>
            <a:r>
              <a:rPr lang="en-US" sz="4000" b="0" dirty="0" smtClean="0">
                <a:latin typeface="Comic Sans MS" panose="030F0702030302020204" pitchFamily="66" charset="0"/>
              </a:rPr>
              <a:t> </a:t>
            </a:r>
            <a:r>
              <a:rPr lang="en-US" sz="4000" dirty="0" smtClean="0">
                <a:latin typeface="Comic Sans MS" panose="030F0702030302020204" pitchFamily="66" charset="0"/>
              </a:rPr>
              <a:t>print</a:t>
            </a:r>
            <a:endParaRPr lang="en-US" sz="4000" u="sng" dirty="0">
              <a:latin typeface="Comic Sans MS" panose="030F0702030302020204" pitchFamily="66" charset="0"/>
            </a:endParaRPr>
          </a:p>
          <a:p>
            <a:endParaRPr lang="en-US" sz="4000" u="sng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9493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responsibility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>
                <a:latin typeface="Comic Sans MS" panose="030F0702030302020204" pitchFamily="66" charset="0"/>
              </a:rPr>
              <a:t>Definition:</a:t>
            </a:r>
            <a:r>
              <a:rPr lang="en-US" sz="3200" dirty="0" smtClean="0">
                <a:latin typeface="Comic Sans MS" panose="030F0702030302020204" pitchFamily="66" charset="0"/>
              </a:rPr>
              <a:t> </a:t>
            </a:r>
            <a:r>
              <a:rPr lang="en-US" sz="3200" dirty="0">
                <a:latin typeface="Comic Sans MS" panose="030F0702030302020204" pitchFamily="66" charset="0"/>
              </a:rPr>
              <a:t>something that you should do because it is morally right, legally required, etc</a:t>
            </a:r>
            <a:r>
              <a:rPr lang="en-US" sz="3200" dirty="0" smtClean="0">
                <a:latin typeface="Comic Sans MS" panose="030F0702030302020204" pitchFamily="66" charset="0"/>
              </a:rPr>
              <a:t>.</a:t>
            </a: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Part of Speech:</a:t>
            </a:r>
            <a:r>
              <a:rPr lang="en-US" sz="3200" dirty="0" smtClean="0">
                <a:latin typeface="Comic Sans MS" panose="030F0702030302020204" pitchFamily="66" charset="0"/>
              </a:rPr>
              <a:t> noun</a:t>
            </a:r>
            <a:endParaRPr lang="en-US" sz="3200" u="sng" dirty="0" smtClean="0">
              <a:latin typeface="Comic Sans MS" panose="030F0702030302020204" pitchFamily="66" charset="0"/>
            </a:endParaRP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Synonyms:</a:t>
            </a:r>
            <a:r>
              <a:rPr lang="en-US" sz="3200" dirty="0" smtClean="0">
                <a:latin typeface="Comic Sans MS" panose="030F0702030302020204" pitchFamily="66" charset="0"/>
              </a:rPr>
              <a:t> dependability, reliableness.</a:t>
            </a:r>
          </a:p>
        </p:txBody>
      </p:sp>
    </p:spTree>
    <p:extLst>
      <p:ext uri="{BB962C8B-B14F-4D97-AF65-F5344CB8AC3E}">
        <p14:creationId xmlns:p14="http://schemas.microsoft.com/office/powerpoint/2010/main" val="386064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23073" y="1410661"/>
            <a:ext cx="5716431" cy="1089427"/>
          </a:xfrm>
        </p:spPr>
        <p:txBody>
          <a:bodyPr/>
          <a:lstStyle/>
          <a:p>
            <a:pPr algn="r"/>
            <a:r>
              <a:rPr lang="en-US" dirty="0" smtClean="0"/>
              <a:t>                             </a:t>
            </a:r>
            <a:r>
              <a:rPr lang="en-US" sz="3200" dirty="0" smtClean="0"/>
              <a:t>responsibility</a:t>
            </a:r>
            <a:endParaRPr lang="en-US" sz="3200" dirty="0"/>
          </a:p>
        </p:txBody>
      </p:sp>
      <p:pic>
        <p:nvPicPr>
          <p:cNvPr id="10242" name="Picture 2" descr="C:\Users\maryki\Desktop\images\influenc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5581650" y="3209925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533400"/>
            <a:ext cx="3200400" cy="57912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parents were responsibility</a:t>
            </a:r>
          </a:p>
          <a:p>
            <a:r>
              <a:rPr lang="en-US" sz="3600" dirty="0">
                <a:solidFill>
                  <a:schemeClr val="tx1"/>
                </a:solidFill>
                <a:latin typeface="Comic Sans MS" panose="030F0702030302020204" pitchFamily="66" charset="0"/>
              </a:rPr>
              <a:t>f</a:t>
            </a:r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or their children </a:t>
            </a:r>
          </a:p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until they were eighteen years old.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465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revisions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>
                <a:latin typeface="Comic Sans MS" panose="030F0702030302020204" pitchFamily="66" charset="0"/>
              </a:rPr>
              <a:t>Definition</a:t>
            </a:r>
            <a:r>
              <a:rPr lang="en-US" sz="3200" dirty="0" smtClean="0">
                <a:latin typeface="Comic Sans MS" panose="030F0702030302020204" pitchFamily="66" charset="0"/>
              </a:rPr>
              <a:t>: a </a:t>
            </a:r>
            <a:r>
              <a:rPr lang="en-US" sz="3200" dirty="0">
                <a:latin typeface="Comic Sans MS" panose="030F0702030302020204" pitchFamily="66" charset="0"/>
              </a:rPr>
              <a:t>new version of something</a:t>
            </a:r>
            <a:endParaRPr lang="en-US" sz="3200" dirty="0" smtClean="0">
              <a:latin typeface="Comic Sans MS" panose="030F0702030302020204" pitchFamily="66" charset="0"/>
            </a:endParaRP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3200" dirty="0" smtClean="0">
                <a:latin typeface="Comic Sans MS" panose="030F0702030302020204" pitchFamily="66" charset="0"/>
              </a:rPr>
              <a:t>: noun</a:t>
            </a: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Synonyms</a:t>
            </a:r>
            <a:r>
              <a:rPr lang="en-US" sz="3200" dirty="0" smtClean="0">
                <a:latin typeface="Comic Sans MS" panose="030F0702030302020204" pitchFamily="66" charset="0"/>
              </a:rPr>
              <a:t>: review, revise</a:t>
            </a:r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8858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/>
            <a:r>
              <a:rPr lang="en-US" dirty="0" smtClean="0"/>
              <a:t>                              revision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990600"/>
            <a:ext cx="2286000" cy="5562599"/>
          </a:xfrm>
        </p:spPr>
        <p:txBody>
          <a:bodyPr>
            <a:normAutofit/>
          </a:bodyPr>
          <a:lstStyle/>
          <a:p>
            <a:pPr algn="just"/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After Jesus went through the revision process, his paper was clearer.</a:t>
            </a:r>
            <a:endParaRPr lang="en-US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10242" name="Picture 2" descr="C:\Users\maryki\Desktop\images\revisio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1828800"/>
            <a:ext cx="3200400" cy="4724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2417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corrections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u="sng" dirty="0" smtClean="0">
                <a:latin typeface="Comic Sans MS" panose="030F0702030302020204" pitchFamily="66" charset="0"/>
              </a:rPr>
              <a:t>Definition:</a:t>
            </a:r>
            <a:r>
              <a:rPr lang="en-US" sz="3200" b="0" dirty="0" smtClean="0">
                <a:latin typeface="Comic Sans MS" panose="030F0702030302020204" pitchFamily="66" charset="0"/>
              </a:rPr>
              <a:t> </a:t>
            </a:r>
            <a:r>
              <a:rPr lang="en-US" sz="3200" dirty="0">
                <a:latin typeface="Comic Sans MS" panose="030F0702030302020204" pitchFamily="66" charset="0"/>
              </a:rPr>
              <a:t>a change designed to correct or improve a written </a:t>
            </a:r>
            <a:r>
              <a:rPr lang="en-US" sz="3200" dirty="0" smtClean="0">
                <a:latin typeface="Comic Sans MS" panose="030F0702030302020204" pitchFamily="66" charset="0"/>
              </a:rPr>
              <a:t>work.</a:t>
            </a:r>
            <a:endParaRPr lang="en-US" sz="3200" u="sng" dirty="0" smtClean="0">
              <a:latin typeface="Comic Sans MS" panose="030F0702030302020204" pitchFamily="66" charset="0"/>
            </a:endParaRP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Part of Speech:</a:t>
            </a:r>
            <a:r>
              <a:rPr lang="en-US" sz="3200" dirty="0" smtClean="0">
                <a:latin typeface="Comic Sans MS" panose="030F0702030302020204" pitchFamily="66" charset="0"/>
              </a:rPr>
              <a:t> noun</a:t>
            </a:r>
            <a:endParaRPr lang="en-US" sz="3200" u="sng" dirty="0" smtClean="0">
              <a:latin typeface="Comic Sans MS" panose="030F0702030302020204" pitchFamily="66" charset="0"/>
            </a:endParaRPr>
          </a:p>
          <a:p>
            <a:r>
              <a:rPr lang="en-US" sz="3200" u="sng" dirty="0" smtClean="0">
                <a:latin typeface="Comic Sans MS" panose="030F0702030302020204" pitchFamily="66" charset="0"/>
              </a:rPr>
              <a:t>Synonyms: </a:t>
            </a:r>
            <a:r>
              <a:rPr lang="en-US" sz="3200" dirty="0" smtClean="0">
                <a:latin typeface="Comic Sans MS" panose="030F0702030302020204" pitchFamily="66" charset="0"/>
              </a:rPr>
              <a:t>adjustments, modifications.</a:t>
            </a:r>
            <a:endParaRPr lang="en-US" sz="3200" u="sng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29468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4"/>
          </p:nvPr>
        </p:nvSpPr>
        <p:spPr/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65053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sz="3200" dirty="0" smtClean="0">
                <a:latin typeface="Comic Sans MS" panose="030F0702030302020204" pitchFamily="66" charset="0"/>
              </a:rPr>
              <a:t>corrections</a:t>
            </a:r>
            <a:endParaRPr lang="en-US" sz="3200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0" y="381000"/>
            <a:ext cx="3352800" cy="5943600"/>
          </a:xfrm>
        </p:spPr>
        <p:txBody>
          <a:bodyPr>
            <a:normAutofit/>
          </a:bodyPr>
          <a:lstStyle/>
          <a:p>
            <a:endParaRPr lang="en-US" sz="32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1797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i="1" dirty="0" smtClean="0">
                <a:latin typeface="Comic Sans MS" panose="030F0702030302020204" pitchFamily="66" charset="0"/>
              </a:rPr>
              <a:t>        publish</a:t>
            </a:r>
            <a:endParaRPr lang="en-US" sz="44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" y="0"/>
            <a:ext cx="2590800" cy="6858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Our class will publish our editorials next week on simple machines.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2" descr="C:\Users\maryki\Desktop\images\snoopypublish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2590800"/>
            <a:ext cx="2971800" cy="3733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93158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conjunction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a word that joins together sentences, clauses, phrases, or </a:t>
            </a:r>
            <a:r>
              <a:rPr lang="en-US" sz="4000" dirty="0" smtClean="0">
                <a:latin typeface="Comic Sans MS" panose="030F0702030302020204" pitchFamily="66" charset="0"/>
              </a:rPr>
              <a:t>words.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noun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Synonyms</a:t>
            </a:r>
            <a:r>
              <a:rPr lang="en-US" sz="4000" dirty="0" smtClean="0">
                <a:latin typeface="Comic Sans MS" panose="030F0702030302020204" pitchFamily="66" charset="0"/>
              </a:rPr>
              <a:t>: merging, connection</a:t>
            </a:r>
            <a:endParaRPr lang="en-US" sz="4000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6154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0886"/>
            <a:ext cx="4038600" cy="1261872"/>
          </a:xfrm>
        </p:spPr>
        <p:txBody>
          <a:bodyPr>
            <a:normAutofit/>
          </a:bodyPr>
          <a:lstStyle/>
          <a:p>
            <a:r>
              <a:rPr lang="en-US" sz="3600" i="1" dirty="0" smtClean="0">
                <a:latin typeface="Comic Sans MS" panose="030F0702030302020204" pitchFamily="66" charset="0"/>
              </a:rPr>
              <a:t>conjunction</a:t>
            </a:r>
            <a:endParaRPr lang="en-US" sz="36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295400"/>
            <a:ext cx="3124200" cy="5511578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On Monday, the fourth graders learned more on conjunctions in their writing class.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2" descr="C:\Users\maryki\Desktop\images\conjunctions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7300" y="2590800"/>
            <a:ext cx="4076700" cy="3200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/>
        </p:nvSpPr>
        <p:spPr>
          <a:xfrm>
            <a:off x="3962400" y="6160647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/>
              <a:t>https://www.youtube.com/watch?v=RPoBE-E8VOc&amp;feature=player_detailpage</a:t>
            </a:r>
          </a:p>
        </p:txBody>
      </p:sp>
    </p:spTree>
    <p:extLst>
      <p:ext uri="{BB962C8B-B14F-4D97-AF65-F5344CB8AC3E}">
        <p14:creationId xmlns:p14="http://schemas.microsoft.com/office/powerpoint/2010/main" val="114751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capitalization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the use of a capital letter in writing or </a:t>
            </a:r>
            <a:r>
              <a:rPr lang="en-US" sz="4000" dirty="0" smtClean="0">
                <a:latin typeface="Comic Sans MS" panose="030F0702030302020204" pitchFamily="66" charset="0"/>
              </a:rPr>
              <a:t>printing. 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noun</a:t>
            </a:r>
          </a:p>
        </p:txBody>
      </p:sp>
    </p:spTree>
    <p:extLst>
      <p:ext uri="{BB962C8B-B14F-4D97-AF65-F5344CB8AC3E}">
        <p14:creationId xmlns:p14="http://schemas.microsoft.com/office/powerpoint/2010/main" val="1015650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4267200" cy="1261872"/>
          </a:xfrm>
        </p:spPr>
        <p:txBody>
          <a:bodyPr>
            <a:normAutofit/>
          </a:bodyPr>
          <a:lstStyle/>
          <a:p>
            <a:r>
              <a:rPr lang="en-US" sz="3400" i="1" dirty="0" smtClean="0">
                <a:latin typeface="Comic Sans MS" panose="030F0702030302020204" pitchFamily="66" charset="0"/>
              </a:rPr>
              <a:t>capitalization</a:t>
            </a:r>
            <a:endParaRPr lang="en-US" sz="3400" i="1" dirty="0">
              <a:latin typeface="Comic Sans MS" panose="030F0702030302020204" pitchFamily="66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" y="2130552"/>
            <a:ext cx="2971800" cy="4575048"/>
          </a:xfrm>
        </p:spPr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Students reviewed their writing </a:t>
            </a:r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to ensure they remembered capitalization</a:t>
            </a:r>
          </a:p>
          <a:p>
            <a:r>
              <a:rPr lang="en-US" sz="3200" dirty="0">
                <a:solidFill>
                  <a:schemeClr val="tx1"/>
                </a:solidFill>
                <a:latin typeface="Comic Sans MS" panose="030F0702030302020204" pitchFamily="66" charset="0"/>
              </a:rPr>
              <a:t>r</a:t>
            </a:r>
            <a:r>
              <a:rPr lang="en-US" sz="32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ules.</a:t>
            </a:r>
            <a:endParaRPr lang="en-US" sz="32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2" descr="C:\Users\maryki\Desktop\images\capitalization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152400"/>
            <a:ext cx="4648200" cy="647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16725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omic Sans MS" panose="030F0702030302020204" pitchFamily="66" charset="0"/>
              </a:rPr>
              <a:t>compound</a:t>
            </a:r>
            <a:endParaRPr lang="en-US" dirty="0">
              <a:latin typeface="Comic Sans MS" panose="030F0702030302020204" pitchFamily="66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b="1" u="sng" dirty="0" smtClean="0">
                <a:latin typeface="Comic Sans MS" panose="030F0702030302020204" pitchFamily="66" charset="0"/>
              </a:rPr>
              <a:t>Definition</a:t>
            </a:r>
            <a:r>
              <a:rPr lang="en-US" sz="4000" dirty="0" smtClean="0">
                <a:latin typeface="Comic Sans MS" panose="030F0702030302020204" pitchFamily="66" charset="0"/>
              </a:rPr>
              <a:t>: </a:t>
            </a:r>
            <a:r>
              <a:rPr lang="en-US" sz="4000" dirty="0">
                <a:latin typeface="Comic Sans MS" panose="030F0702030302020204" pitchFamily="66" charset="0"/>
              </a:rPr>
              <a:t>to form (something) by combining separate </a:t>
            </a:r>
            <a:r>
              <a:rPr lang="en-US" sz="4000" dirty="0" smtClean="0">
                <a:latin typeface="Comic Sans MS" panose="030F0702030302020204" pitchFamily="66" charset="0"/>
              </a:rPr>
              <a:t>things.</a:t>
            </a:r>
          </a:p>
          <a:p>
            <a:r>
              <a:rPr lang="en-US" sz="4000" b="1" u="sng" dirty="0" smtClean="0">
                <a:latin typeface="Comic Sans MS" panose="030F0702030302020204" pitchFamily="66" charset="0"/>
              </a:rPr>
              <a:t>Part of Speech</a:t>
            </a:r>
            <a:r>
              <a:rPr lang="en-US" sz="4000" dirty="0" smtClean="0">
                <a:latin typeface="Comic Sans MS" panose="030F0702030302020204" pitchFamily="66" charset="0"/>
              </a:rPr>
              <a:t>: verb</a:t>
            </a:r>
          </a:p>
          <a:p>
            <a:r>
              <a:rPr lang="en-US" sz="4000" u="sng" dirty="0" smtClean="0">
                <a:latin typeface="Comic Sans MS" panose="030F0702030302020204" pitchFamily="66" charset="0"/>
              </a:rPr>
              <a:t>Synonyms:</a:t>
            </a:r>
            <a:r>
              <a:rPr lang="en-US" sz="4000" dirty="0" smtClean="0">
                <a:latin typeface="Comic Sans MS" panose="030F0702030302020204" pitchFamily="66" charset="0"/>
              </a:rPr>
              <a:t> blend, mix.</a:t>
            </a:r>
            <a:endParaRPr lang="en-US" sz="4000" u="sng" dirty="0" smtClean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9970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52400"/>
            <a:ext cx="3048000" cy="1261872"/>
          </a:xfrm>
        </p:spPr>
        <p:txBody>
          <a:bodyPr>
            <a:normAutofit/>
          </a:bodyPr>
          <a:lstStyle/>
          <a:p>
            <a:r>
              <a:rPr lang="en-US" sz="3200" i="1" dirty="0" smtClean="0"/>
              <a:t>compound</a:t>
            </a:r>
            <a:endParaRPr lang="en-US" sz="3200" i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8600" y="1752600"/>
            <a:ext cx="2590800" cy="4621567"/>
          </a:xfrm>
        </p:spPr>
        <p:txBody>
          <a:bodyPr>
            <a:normAutofit lnSpcReduction="10000"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The students worked on compound sentences in groups to improve their writing.</a:t>
            </a:r>
            <a:endParaRPr lang="en-US" sz="3600" dirty="0">
              <a:solidFill>
                <a:schemeClr val="tx1"/>
              </a:solidFill>
              <a:latin typeface="Comic Sans MS" panose="030F0702030302020204" pitchFamily="66" charset="0"/>
            </a:endParaRPr>
          </a:p>
        </p:txBody>
      </p:sp>
      <p:pic>
        <p:nvPicPr>
          <p:cNvPr id="5" name="Picture 2" descr="C:\Users\maryki\Desktop\images\compound.jpg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0" y="381000"/>
            <a:ext cx="5257800" cy="6095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033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2073</TotalTime>
  <Words>492</Words>
  <Application>Microsoft Office PowerPoint</Application>
  <PresentationFormat>On-screen Show (4:3)</PresentationFormat>
  <Paragraphs>76</Paragraphs>
  <Slides>26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7" baseType="lpstr">
      <vt:lpstr>Angles</vt:lpstr>
      <vt:lpstr>Vocabulary </vt:lpstr>
      <vt:lpstr>publish</vt:lpstr>
      <vt:lpstr>        publish</vt:lpstr>
      <vt:lpstr>conjunction</vt:lpstr>
      <vt:lpstr>conjunction</vt:lpstr>
      <vt:lpstr>capitalization</vt:lpstr>
      <vt:lpstr>capitalization</vt:lpstr>
      <vt:lpstr>compound</vt:lpstr>
      <vt:lpstr>compound</vt:lpstr>
      <vt:lpstr>punctuation</vt:lpstr>
      <vt:lpstr>           punctuation</vt:lpstr>
      <vt:lpstr>complete</vt:lpstr>
      <vt:lpstr>                complete</vt:lpstr>
      <vt:lpstr>conventions</vt:lpstr>
      <vt:lpstr>               conventions</vt:lpstr>
      <vt:lpstr>respect</vt:lpstr>
      <vt:lpstr>                               respect</vt:lpstr>
      <vt:lpstr>link</vt:lpstr>
      <vt:lpstr>                           link</vt:lpstr>
      <vt:lpstr>responsibility</vt:lpstr>
      <vt:lpstr>                             responsibility</vt:lpstr>
      <vt:lpstr>revisions</vt:lpstr>
      <vt:lpstr>                              revision</vt:lpstr>
      <vt:lpstr>corrections</vt:lpstr>
      <vt:lpstr>PowerPoint Presentation</vt:lpstr>
      <vt:lpstr>corrections</vt:lpstr>
    </vt:vector>
  </TitlesOfParts>
  <Company>SUSD #12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Vocabulary</dc:title>
  <dc:creator>Windows User</dc:creator>
  <cp:lastModifiedBy>Windows User</cp:lastModifiedBy>
  <cp:revision>46</cp:revision>
  <dcterms:created xsi:type="dcterms:W3CDTF">2014-11-25T01:52:45Z</dcterms:created>
  <dcterms:modified xsi:type="dcterms:W3CDTF">2015-02-16T21:25:54Z</dcterms:modified>
</cp:coreProperties>
</file>