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86" r:id="rId9"/>
    <p:sldId id="287" r:id="rId10"/>
    <p:sldId id="260" r:id="rId11"/>
    <p:sldId id="275" r:id="rId12"/>
    <p:sldId id="261" r:id="rId13"/>
    <p:sldId id="276" r:id="rId14"/>
    <p:sldId id="262" r:id="rId15"/>
    <p:sldId id="277" r:id="rId16"/>
    <p:sldId id="269" r:id="rId17"/>
    <p:sldId id="278" r:id="rId18"/>
    <p:sldId id="263" r:id="rId19"/>
    <p:sldId id="279" r:id="rId20"/>
    <p:sldId id="270" r:id="rId21"/>
    <p:sldId id="280" r:id="rId22"/>
    <p:sldId id="264" r:id="rId23"/>
    <p:sldId id="281" r:id="rId24"/>
    <p:sldId id="271" r:id="rId25"/>
    <p:sldId id="282" r:id="rId26"/>
    <p:sldId id="265" r:id="rId27"/>
    <p:sldId id="283" r:id="rId28"/>
    <p:sldId id="266" r:id="rId29"/>
    <p:sldId id="285" r:id="rId30"/>
    <p:sldId id="267" r:id="rId31"/>
    <p:sldId id="268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989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7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D5CA-B9C9-4DC4-AA57-748FA0564C9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8F45-F6EC-4818-A503-6AADE0D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7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docid=uFZX0OZcAV0JhM&amp;tbnid=TKennK9xiF_NFM:&amp;ved=0CAYQjRw&amp;url=http://www.picstopin.com/3000/what-is-inferring-reading-tips-mrs-smiths-3rd-grade-class/http:||connect*issaquah*wednet*edu|cfs-file*ashx|__key|communityserver-blogs-components-weblogfiles|00-00-00-71-04|2477*Inferring*JPG/&amp;ei=SHYgU7jrNIurkQeBxoDYDQ&amp;psig=AFQjCNF1VBgnU2s197N6vbRn0i8QBgqURA&amp;ust=1394722396398690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bestmomstv.com/2013/08/20/dont-whine-kids-we-have-homework-too-making-dinner/" TargetMode="External"/><Relationship Id="rId13" Type="http://schemas.openxmlformats.org/officeDocument/2006/relationships/hyperlink" Target="http://readwithmeabc.blogspot.com/2012_10_01_archive.html" TargetMode="External"/><Relationship Id="rId18" Type="http://schemas.openxmlformats.org/officeDocument/2006/relationships/hyperlink" Target="http://lookingfromthirdtofourth.blogspot.com/2013/03/inferencing-and-freebie.html" TargetMode="External"/><Relationship Id="rId3" Type="http://schemas.openxmlformats.org/officeDocument/2006/relationships/hyperlink" Target="http://picforparents.areavoices.com/2011/12/02/co-parenting-holiday-tips/" TargetMode="External"/><Relationship Id="rId7" Type="http://schemas.openxmlformats.org/officeDocument/2006/relationships/hyperlink" Target="http://thesquillantes.blogspot.com/2011_04_01_archive.html" TargetMode="External"/><Relationship Id="rId12" Type="http://schemas.openxmlformats.org/officeDocument/2006/relationships/hyperlink" Target="http://www.123rf.com/photo_12387123_the-girl-the-teenager-is-upset-by-the-big-homework.html" TargetMode="External"/><Relationship Id="rId17" Type="http://schemas.openxmlformats.org/officeDocument/2006/relationships/hyperlink" Target="http://www.teacherspayteachers.com/Product/Inference-Poster-with-Thinking-Stems-398372" TargetMode="External"/><Relationship Id="rId2" Type="http://schemas.openxmlformats.org/officeDocument/2006/relationships/hyperlink" Target="http://www.pinterest.com/reallyrachel/inference-with-pictures/" TargetMode="External"/><Relationship Id="rId16" Type="http://schemas.openxmlformats.org/officeDocument/2006/relationships/hyperlink" Target="http://www.catawbaschools.net/schools/Oxford/staff/Rachel_Lamb/Web%20Page%20Library/Reading%20Resourc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ethics.com/common-types-of-eating-disorders-in-children/" TargetMode="External"/><Relationship Id="rId11" Type="http://schemas.openxmlformats.org/officeDocument/2006/relationships/hyperlink" Target="http://cnai2.wordpress.com/2010/11/01/chores-and-children/" TargetMode="External"/><Relationship Id="rId5" Type="http://schemas.openxmlformats.org/officeDocument/2006/relationships/hyperlink" Target="http://newprotest.org/details.pl?222" TargetMode="External"/><Relationship Id="rId15" Type="http://schemas.openxmlformats.org/officeDocument/2006/relationships/hyperlink" Target="http://jennifersteachingtools.blogspot.com/2012/10/inferring-with-poetry.html" TargetMode="External"/><Relationship Id="rId10" Type="http://schemas.openxmlformats.org/officeDocument/2006/relationships/hyperlink" Target="http://www.kidspot.com.au/Nestle-Butter-Menthol/Comforting-your-sick-child+7055+sponsor-article.htm" TargetMode="External"/><Relationship Id="rId19" Type="http://schemas.openxmlformats.org/officeDocument/2006/relationships/hyperlink" Target="http://www.teachthought.com/literacy-2/difference-between-inference-prediction/" TargetMode="External"/><Relationship Id="rId4" Type="http://schemas.openxmlformats.org/officeDocument/2006/relationships/hyperlink" Target="http://forums.vr-zone.com/photopost/showphoto.php?photo=948" TargetMode="External"/><Relationship Id="rId9" Type="http://schemas.openxmlformats.org/officeDocument/2006/relationships/hyperlink" Target="http://www.jonkidwell.com/2013/11/busymom.html" TargetMode="External"/><Relationship Id="rId14" Type="http://schemas.openxmlformats.org/officeDocument/2006/relationships/hyperlink" Target="http://media-cache-ec0.pinimg.com/originals/ba/7a/d6/ba7ad67dfbab76e5b72c8ec8e25a42f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57" y="228600"/>
            <a:ext cx="8171885" cy="20034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Making Inferences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4" b="27476"/>
          <a:stretch/>
        </p:blipFill>
        <p:spPr bwMode="auto">
          <a:xfrm>
            <a:off x="914400" y="2667000"/>
            <a:ext cx="7239000" cy="3136850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478943" cy="5078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447800" y="5277386"/>
            <a:ext cx="7565571" cy="142821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can you tell about the person that these feet belong to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152400" y="200293"/>
            <a:ext cx="2917370" cy="142821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season is it?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074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1.bp.blogspot.com/-xjqvSGuQiJY/URJP_Kq_BcI/AAAAAAAAAiM/eb0hZo-1ug8/s320/in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58" y="711517"/>
            <a:ext cx="6778406" cy="523208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799"/>
            <a:ext cx="7293429" cy="54700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1981200"/>
            <a:ext cx="2547257" cy="2077403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season is it?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228600"/>
            <a:ext cx="2547257" cy="1428214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Where are they?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5181600"/>
            <a:ext cx="3995057" cy="1428214"/>
          </a:xfrm>
          <a:prstGeom prst="ellips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are they doing?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84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9970" cy="521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4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2975"/>
            <a:ext cx="7625598" cy="5076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90600" y="2286000"/>
            <a:ext cx="1828800" cy="142821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Where is she?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4495800"/>
            <a:ext cx="2362200" cy="207740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How does she feel?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629186"/>
            <a:ext cx="2933700" cy="142821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is she thinking?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730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cdn1.teacherspayteachers.com/thumbitem/Inference-Poster-with-Thinking-Stems/original-39837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057"/>
            <a:ext cx="7585310" cy="5851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http://www.thetiredman.com/wp-content/uploads/2010/03/healthy_eating_s2_unhappy_kid_eating_vegt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914400"/>
            <a:ext cx="7193801" cy="48882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81000" y="5088576"/>
            <a:ext cx="2514600" cy="14282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does he feel?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304800" y="304800"/>
            <a:ext cx="2057400" cy="14282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Where is he?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6172200" y="533400"/>
            <a:ext cx="2514600" cy="207740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Why does he feel this way?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6400800" y="4800600"/>
            <a:ext cx="2514600" cy="14282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will he say?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533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KcXzVQ38Qps/UTytdvBfdEI/AAAAAAAABj8/4kG3Ts_5cZk/s320/inferenc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763774" cy="52419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4268"/>
            <a:ext cx="7427007" cy="52979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5313168"/>
            <a:ext cx="3657600" cy="14282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does she feel?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6781800" y="2425746"/>
            <a:ext cx="2362200" cy="20774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does he feel?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76200" y="228600"/>
            <a:ext cx="2590800" cy="14282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 they feel?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4267200" y="211574"/>
            <a:ext cx="4648200" cy="7790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will they say?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629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4" y="1143000"/>
            <a:ext cx="8298305" cy="3939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predict…</a:t>
            </a:r>
          </a:p>
          <a:p>
            <a:endParaRPr lang="en-US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know… because…</a:t>
            </a:r>
          </a:p>
          <a:p>
            <a:endParaRPr lang="en-US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my background knowledge, I know that…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1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Pj0400203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8744"/>
            <a:ext cx="7549533" cy="5031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89843">
            <a:off x="312699" y="460320"/>
            <a:ext cx="3505200" cy="1143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000" b="1" dirty="0" smtClean="0"/>
              <a:t>What season is it? </a:t>
            </a:r>
            <a:endParaRPr lang="en-US" sz="3000" b="1" dirty="0"/>
          </a:p>
        </p:txBody>
      </p:sp>
      <p:sp>
        <p:nvSpPr>
          <p:cNvPr id="5" name="Oval 4"/>
          <p:cNvSpPr/>
          <p:nvPr/>
        </p:nvSpPr>
        <p:spPr>
          <a:xfrm>
            <a:off x="6553200" y="533400"/>
            <a:ext cx="2209800" cy="20774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What is the girl doing?</a:t>
            </a:r>
            <a:endParaRPr lang="en-US" sz="3000" b="1" dirty="0"/>
          </a:p>
        </p:txBody>
      </p:sp>
      <p:sp>
        <p:nvSpPr>
          <p:cNvPr id="6" name="Oval 5"/>
          <p:cNvSpPr/>
          <p:nvPr/>
        </p:nvSpPr>
        <p:spPr>
          <a:xfrm>
            <a:off x="3810001" y="5257800"/>
            <a:ext cx="2971799" cy="14282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How is she feeling?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171950" cy="61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304800"/>
            <a:ext cx="2057400" cy="14282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Where is he?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228600" y="2025211"/>
            <a:ext cx="2057400" cy="20774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season is it?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228600" y="4343400"/>
            <a:ext cx="2057400" cy="20774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holiday is it?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6324600" y="424543"/>
            <a:ext cx="2457450" cy="1428214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does he feel?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6324600" y="1981200"/>
            <a:ext cx="2457450" cy="20774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Why does he feel this way?</a:t>
            </a:r>
            <a:endParaRPr lang="en-US" sz="3000" dirty="0"/>
          </a:p>
        </p:txBody>
      </p:sp>
      <p:sp>
        <p:nvSpPr>
          <p:cNvPr id="10" name="Oval 9"/>
          <p:cNvSpPr/>
          <p:nvPr/>
        </p:nvSpPr>
        <p:spPr>
          <a:xfrm>
            <a:off x="6324600" y="4170997"/>
            <a:ext cx="2457450" cy="20774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will happen next?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70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1" b="12321"/>
          <a:stretch/>
        </p:blipFill>
        <p:spPr bwMode="auto">
          <a:xfrm>
            <a:off x="1131194" y="1142998"/>
            <a:ext cx="7054174" cy="4736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0" y="968710"/>
            <a:ext cx="7475927" cy="4974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2362200"/>
            <a:ext cx="2594963" cy="14282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does she feel?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6781800" y="228600"/>
            <a:ext cx="2209799" cy="207740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Where are they?</a:t>
            </a:r>
            <a:endParaRPr lang="en-US" sz="3000" dirty="0"/>
          </a:p>
        </p:txBody>
      </p:sp>
      <p:sp>
        <p:nvSpPr>
          <p:cNvPr id="9" name="Oval 8"/>
          <p:cNvSpPr/>
          <p:nvPr/>
        </p:nvSpPr>
        <p:spPr>
          <a:xfrm>
            <a:off x="5562601" y="5277386"/>
            <a:ext cx="3200399" cy="14282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are they saying?</a:t>
            </a:r>
            <a:endParaRPr lang="en-US" sz="3000" dirty="0"/>
          </a:p>
        </p:txBody>
      </p:sp>
      <p:sp>
        <p:nvSpPr>
          <p:cNvPr id="10" name="Oval 9"/>
          <p:cNvSpPr/>
          <p:nvPr/>
        </p:nvSpPr>
        <p:spPr>
          <a:xfrm>
            <a:off x="76200" y="152400"/>
            <a:ext cx="3298371" cy="142821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will happen next?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14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encrypted-tbn1.gstatic.com/images?q=tbn:ANd9GcSkVklg_nhi4xVxptCvG0KU_S3w1Af7SpS6GnaXRjhsANwTFWj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6" t="4905" b="7176"/>
          <a:stretch/>
        </p:blipFill>
        <p:spPr bwMode="auto">
          <a:xfrm>
            <a:off x="2278180" y="885115"/>
            <a:ext cx="4200071" cy="5072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8177"/>
            <a:ext cx="8078251" cy="49216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381000"/>
            <a:ext cx="2594963" cy="14282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does she feel?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217714" y="2819400"/>
            <a:ext cx="2457450" cy="20774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Why does she feel this way?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2492828" y="5621774"/>
            <a:ext cx="4136572" cy="7790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Where is the girl?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3352800" y="54429"/>
            <a:ext cx="4267200" cy="14282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Who is this? What will she say?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87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can see…</a:t>
            </a:r>
          </a:p>
          <a:p>
            <a:pPr marL="0" indent="0" algn="ctr">
              <a:buNone/>
            </a:pP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 I infer…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3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bestmomstv.com/files/2013/08/Messy-kids-d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98450" cy="5318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304800"/>
            <a:ext cx="3200399" cy="14282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are they doing?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6096000" y="5181600"/>
            <a:ext cx="2743199" cy="14282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Where are they?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281023" y="5138057"/>
            <a:ext cx="2743199" cy="14282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will mom feel?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575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28" y="457200"/>
            <a:ext cx="4651663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39000" cy="5429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304800"/>
            <a:ext cx="3200399" cy="14282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What are they doing?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76201" y="4572000"/>
            <a:ext cx="251460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will mom feel?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6553200" y="250371"/>
            <a:ext cx="2438399" cy="14282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Where are they?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4952999" y="4572000"/>
            <a:ext cx="403860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Name something bad that might happen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853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know … because…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5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0960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070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81000" y="5275221"/>
            <a:ext cx="2514600" cy="14282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How does she feel?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6400800" y="228600"/>
            <a:ext cx="2514600" cy="207740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Why does she feel this way?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6858000" y="4944300"/>
            <a:ext cx="2057400" cy="14282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Where is she?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689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picture makes me think that…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 face makes me think that…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9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pictures were gathered from </a:t>
            </a:r>
            <a:r>
              <a:rPr lang="en-US" dirty="0" err="1" smtClean="0"/>
              <a:t>Pintrest</a:t>
            </a:r>
            <a:r>
              <a:rPr lang="en-US" dirty="0" smtClean="0"/>
              <a:t> </a:t>
            </a:r>
            <a:r>
              <a:rPr lang="en-US" dirty="0"/>
              <a:t>and Google image searches. Many of the pictures were found on </a:t>
            </a:r>
            <a:r>
              <a:rPr lang="en-US" u="sng" dirty="0">
                <a:hlinkClick r:id="rId2"/>
              </a:rPr>
              <a:t>Rachel Lynette’s inferencing </a:t>
            </a:r>
            <a:r>
              <a:rPr lang="en-US" u="sng" dirty="0" err="1" smtClean="0">
                <a:hlinkClick r:id="rId2"/>
              </a:rPr>
              <a:t>Pintrest</a:t>
            </a:r>
            <a:r>
              <a:rPr lang="en-US" u="sng" dirty="0" smtClean="0">
                <a:hlinkClick r:id="rId2"/>
              </a:rPr>
              <a:t> </a:t>
            </a:r>
            <a:r>
              <a:rPr lang="en-US" u="sng" dirty="0">
                <a:hlinkClick r:id="rId2"/>
              </a:rPr>
              <a:t>board</a:t>
            </a:r>
            <a:r>
              <a:rPr lang="en-US" dirty="0"/>
              <a:t>. The other stimuli were found through Google image searches, leading to the following </a:t>
            </a:r>
            <a:r>
              <a:rPr lang="en-US" dirty="0" smtClean="0"/>
              <a:t>sites (in  order of presentation):</a:t>
            </a:r>
            <a:endParaRPr lang="en-US" dirty="0"/>
          </a:p>
          <a:p>
            <a:r>
              <a:rPr lang="en-US" u="sng" dirty="0">
                <a:hlinkClick r:id="rId3"/>
              </a:rPr>
              <a:t>http://picforparents.areavoices.com/2011/12/02/co-parenting-holiday-tips/</a:t>
            </a:r>
            <a:endParaRPr lang="en-US" dirty="0"/>
          </a:p>
          <a:p>
            <a:r>
              <a:rPr lang="en-US" u="sng" dirty="0">
                <a:hlinkClick r:id="rId4"/>
              </a:rPr>
              <a:t>http://forums.vr-zone.com/photopost/showphoto.php?photo=948</a:t>
            </a:r>
            <a:endParaRPr lang="en-US" dirty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newprotest.org/details.pl?222</a:t>
            </a:r>
            <a:r>
              <a:rPr lang="en-US" dirty="0" smtClean="0"/>
              <a:t>           </a:t>
            </a:r>
            <a:endParaRPr lang="en-US" dirty="0"/>
          </a:p>
          <a:p>
            <a:r>
              <a:rPr lang="en-US" u="sng" dirty="0">
                <a:hlinkClick r:id="rId6"/>
              </a:rPr>
              <a:t>http://diethics.com/common-types-of-eating-disorders-in-children/</a:t>
            </a:r>
            <a:endParaRPr lang="en-US" dirty="0"/>
          </a:p>
          <a:p>
            <a:r>
              <a:rPr lang="en-US" u="sng" dirty="0">
                <a:hlinkClick r:id="rId7"/>
              </a:rPr>
              <a:t>http://thesquillantes.blogspot.com/2011_04_01_archive.html</a:t>
            </a:r>
            <a:endParaRPr lang="en-US" dirty="0"/>
          </a:p>
          <a:p>
            <a:r>
              <a:rPr lang="en-US" u="sng" dirty="0">
                <a:hlinkClick r:id="rId8"/>
              </a:rPr>
              <a:t>http://bestmomstv.com/2013/08/20/dont-whine-kids-we-have-homework-too-making-dinner/</a:t>
            </a:r>
            <a:endParaRPr lang="en-US" dirty="0"/>
          </a:p>
          <a:p>
            <a:r>
              <a:rPr lang="en-US" u="sng" dirty="0">
                <a:hlinkClick r:id="rId9"/>
              </a:rPr>
              <a:t>http://www.jonkidwell.com/2013/11/busymom.html</a:t>
            </a:r>
            <a:endParaRPr lang="en-US" dirty="0"/>
          </a:p>
          <a:p>
            <a:r>
              <a:rPr lang="en-US" u="sng" dirty="0">
                <a:hlinkClick r:id="rId10"/>
              </a:rPr>
              <a:t>http://www.kidspot.com.au/Nestle-Butter-Menthol/Comforting-your-sick-child+7055+sponsor-article.htm</a:t>
            </a:r>
            <a:endParaRPr lang="en-US" dirty="0"/>
          </a:p>
          <a:p>
            <a:r>
              <a:rPr lang="en-US" u="sng" dirty="0">
                <a:hlinkClick r:id="rId11"/>
              </a:rPr>
              <a:t>http://cnai2.wordpress.com/2010/11/01/chores-and-children/</a:t>
            </a:r>
            <a:endParaRPr lang="en-US" dirty="0"/>
          </a:p>
          <a:p>
            <a:r>
              <a:rPr lang="en-US" u="sng" dirty="0">
                <a:hlinkClick r:id="rId12"/>
              </a:rPr>
              <a:t>http://www.123rf.com/photo_12387123_the-girl-the-teenager-is-upset-by-the-big-homework.html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Inferencing anchor charts were gathered from Google image searches and </a:t>
            </a:r>
            <a:r>
              <a:rPr lang="en-US" dirty="0" err="1" smtClean="0"/>
              <a:t>Pintrest</a:t>
            </a:r>
            <a:r>
              <a:rPr lang="en-US" dirty="0" smtClean="0"/>
              <a:t>, leading to the following sites </a:t>
            </a:r>
            <a:r>
              <a:rPr lang="en-US" dirty="0"/>
              <a:t>(in  order of presentation</a:t>
            </a:r>
            <a:r>
              <a:rPr lang="en-US" dirty="0" smtClean="0"/>
              <a:t>):</a:t>
            </a:r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readwithmeabc.blogspot.com/2012_10_01_archive.html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media-cache-ec0.pinimg.com/originals/ba/7a/d6/ba7ad67dfbab76e5b72c8ec8e25a42f2.jpg</a:t>
            </a:r>
            <a:endParaRPr lang="en-US" dirty="0" smtClean="0"/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jennifersteachingtools.blogspot.com/2012/10/inferring-with-poetry.html</a:t>
            </a:r>
            <a:endParaRPr lang="en-US" dirty="0" smtClean="0"/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www.catawbaschools.net/schools/Oxford/staff/Rachel_Lamb/Web%20Page%20Library/Reading%20Resources.aspx</a:t>
            </a:r>
            <a:endParaRPr lang="en-US" dirty="0" smtClean="0"/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www.catawbaschools.net/schools/Oxford/staff/Rachel_Lamb/Web%20Page%20Library/Reading%20Resources.aspx</a:t>
            </a:r>
            <a:endParaRPr lang="en-US" dirty="0"/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www.teacherspayteachers.com/Product/Inference-Poster-with-Thinking-Stems-398372</a:t>
            </a:r>
            <a:endParaRPr lang="en-US" dirty="0" smtClean="0"/>
          </a:p>
          <a:p>
            <a:r>
              <a:rPr lang="en-US" dirty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lookingfromthirdtofourth.blogspot.com/2013/03/inferencing-and-freebie.html</a:t>
            </a:r>
            <a:endParaRPr lang="en-US" dirty="0" smtClean="0"/>
          </a:p>
          <a:p>
            <a:r>
              <a:rPr lang="en-US" dirty="0">
                <a:hlinkClick r:id="rId19"/>
              </a:rPr>
              <a:t>http://www.teachthought.com/literacy-2/difference-between-inference-prediction</a:t>
            </a:r>
            <a:r>
              <a:rPr lang="en-US" dirty="0" smtClean="0">
                <a:hlinkClick r:id="rId19"/>
              </a:rPr>
              <a:t>/</a:t>
            </a:r>
            <a:endParaRPr lang="en-US" dirty="0" smtClean="0"/>
          </a:p>
          <a:p>
            <a:r>
              <a:rPr lang="en-US" dirty="0"/>
              <a:t>http://connect.issaquah.wednet.edu/elementary/newcastle/staff/smithj3/b/readingtips/archive/2012/01/12/what-is-inferring.aspx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1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" b="98049" l="800" r="96600">
                        <a14:foregroundMark x1="67400" y1="17073" x2="56800" y2="976"/>
                        <a14:foregroundMark x1="83800" y1="30244" x2="96600" y2="25854"/>
                        <a14:foregroundMark x1="18000" y1="79756" x2="91800" y2="78780"/>
                        <a14:foregroundMark x1="14600" y1="59268" x2="43600" y2="70732"/>
                        <a14:foregroundMark x1="2400" y1="39756" x2="17800" y2="70488"/>
                        <a14:foregroundMark x1="19800" y1="6341" x2="7600" y2="31220"/>
                        <a14:foregroundMark x1="58600" y1="11707" x2="69800" y2="45366"/>
                        <a14:foregroundMark x1="72600" y1="12927" x2="65400" y2="33415"/>
                        <a14:foregroundMark x1="88600" y1="16098" x2="73600" y2="45610"/>
                        <a14:foregroundMark x1="91400" y1="10732" x2="90600" y2="55610"/>
                        <a14:foregroundMark x1="87000" y1="71220" x2="84800" y2="95366"/>
                        <a14:foregroundMark x1="70000" y1="80732" x2="800" y2="96585"/>
                        <a14:foregroundMark x1="4200" y1="90000" x2="35400" y2="71951"/>
                        <a14:foregroundMark x1="4800" y1="81951" x2="26400" y2="72439"/>
                        <a14:foregroundMark x1="26200" y1="97317" x2="75200" y2="83659"/>
                        <a14:foregroundMark x1="53000" y1="96341" x2="94400" y2="84634"/>
                        <a14:foregroundMark x1="52800" y1="98049" x2="28600" y2="98049"/>
                        <a14:foregroundMark x1="79400" y1="10000" x2="82000" y2="4390"/>
                        <a14:backgroundMark x1="80200" y1="12683" x2="72600" y2="31463"/>
                        <a14:backgroundMark x1="76800" y1="15366" x2="75200" y2="9512"/>
                        <a14:backgroundMark x1="80400" y1="19512" x2="85000" y2="9024"/>
                        <a14:backgroundMark x1="73000" y1="27561" x2="70400" y2="31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799"/>
            <a:ext cx="6562957" cy="5381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789843">
            <a:off x="94985" y="4194120"/>
            <a:ext cx="35052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season is it? 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4310743"/>
            <a:ext cx="2667000" cy="2077403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How are they feeling?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" b="98049" l="800" r="96600">
                        <a14:foregroundMark x1="67400" y1="17073" x2="56800" y2="976"/>
                        <a14:foregroundMark x1="83800" y1="30244" x2="96600" y2="25854"/>
                        <a14:foregroundMark x1="18000" y1="79756" x2="91800" y2="78780"/>
                        <a14:foregroundMark x1="14600" y1="59268" x2="43600" y2="70732"/>
                        <a14:foregroundMark x1="2400" y1="39756" x2="17800" y2="70488"/>
                        <a14:foregroundMark x1="19800" y1="6341" x2="7600" y2="31220"/>
                        <a14:foregroundMark x1="58600" y1="11707" x2="69800" y2="45366"/>
                        <a14:foregroundMark x1="72600" y1="12927" x2="65400" y2="33415"/>
                        <a14:foregroundMark x1="88600" y1="16098" x2="73600" y2="45610"/>
                        <a14:foregroundMark x1="91400" y1="10732" x2="90600" y2="55610"/>
                        <a14:foregroundMark x1="87000" y1="71220" x2="84800" y2="95366"/>
                        <a14:foregroundMark x1="70000" y1="80732" x2="800" y2="96585"/>
                        <a14:foregroundMark x1="4200" y1="90000" x2="35400" y2="71951"/>
                        <a14:foregroundMark x1="4800" y1="81951" x2="26400" y2="72439"/>
                        <a14:foregroundMark x1="26200" y1="97317" x2="75200" y2="83659"/>
                        <a14:foregroundMark x1="53000" y1="96341" x2="94400" y2="84634"/>
                        <a14:foregroundMark x1="52800" y1="98049" x2="28600" y2="98049"/>
                        <a14:foregroundMark x1="79400" y1="10000" x2="82000" y2="4390"/>
                        <a14:backgroundMark x1="80200" y1="12683" x2="72600" y2="31463"/>
                        <a14:backgroundMark x1="76800" y1="15366" x2="75200" y2="9512"/>
                        <a14:backgroundMark x1="80400" y1="19512" x2="85000" y2="9024"/>
                        <a14:backgroundMark x1="73000" y1="27561" x2="70400" y2="31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3" t="10991" b="60655"/>
          <a:stretch/>
        </p:blipFill>
        <p:spPr bwMode="auto">
          <a:xfrm>
            <a:off x="5715000" y="985158"/>
            <a:ext cx="1485900" cy="1583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910943" y="304800"/>
            <a:ext cx="2623457" cy="20774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will happen next?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82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28352"/>
            <a:ext cx="6858000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4" y="609600"/>
            <a:ext cx="7995305" cy="55396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57800" y="457200"/>
            <a:ext cx="3766457" cy="1428214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Why is this man on the floor?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593829" y="5590431"/>
            <a:ext cx="3461657" cy="779026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Where is he?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902541"/>
            <a:ext cx="2166257" cy="2077403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How does he feel?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313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-DOvaixbgLbI/UIQUOqaEFOI/AAAAAAAABzE/prC4dloQVUk/s1600/this+is+how+I+inf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7"/>
          <a:stretch/>
        </p:blipFill>
        <p:spPr bwMode="auto">
          <a:xfrm>
            <a:off x="1981200" y="1828800"/>
            <a:ext cx="5432591" cy="42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1.bp.blogspot.com/-DOvaixbgLbI/UIQUOqaEFOI/AAAAAAAABzE/prC4dloQVUk/s1600/this+is+how+I+inf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9"/>
          <a:stretch/>
        </p:blipFill>
        <p:spPr bwMode="auto">
          <a:xfrm>
            <a:off x="1981200" y="685800"/>
            <a:ext cx="5432591" cy="11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281737" cy="4763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789843">
            <a:off x="499019" y="380205"/>
            <a:ext cx="3505200" cy="14408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What happened?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24600" y="609600"/>
            <a:ext cx="2514600" cy="14408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How does he feel?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029200"/>
            <a:ext cx="2514600" cy="14408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</a:rPr>
              <a:t>Why did he fall?</a:t>
            </a:r>
            <a:endParaRPr lang="en-US" sz="3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77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7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infer…</a:t>
            </a:r>
          </a:p>
          <a:p>
            <a:pPr marL="0" indent="0">
              <a:buNone/>
            </a:pPr>
            <a:endParaRPr lang="en-US" sz="2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7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 think…because…</a:t>
            </a:r>
          </a:p>
          <a:p>
            <a:pPr marL="0" indent="0">
              <a:buNone/>
            </a:pP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clues that helped me were…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7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4527</TotalTime>
  <Words>464</Words>
  <Application>Microsoft Office PowerPoint</Application>
  <PresentationFormat>On-screen Show (4:3)</PresentationFormat>
  <Paragraphs>95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Making Inferences</vt:lpstr>
      <vt:lpstr>What season is it? </vt:lpstr>
      <vt:lpstr>PowerPoint Presentation</vt:lpstr>
      <vt:lpstr>What season is it? </vt:lpstr>
      <vt:lpstr>PowerPoint Presentation</vt:lpstr>
      <vt:lpstr>PowerPoint Presentation</vt:lpstr>
      <vt:lpstr>PowerPoint Presentation</vt:lpstr>
      <vt:lpstr>What happened?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2014-03-12T13:13:34Z</dcterms:created>
  <dcterms:modified xsi:type="dcterms:W3CDTF">2015-02-04T16:35:43Z</dcterms:modified>
</cp:coreProperties>
</file>